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19" r:id="rId1"/>
  </p:sldMasterIdLst>
  <p:notesMasterIdLst>
    <p:notesMasterId r:id="rId22"/>
  </p:notesMasterIdLst>
  <p:handoutMasterIdLst>
    <p:handoutMasterId r:id="rId23"/>
  </p:handoutMasterIdLst>
  <p:sldIdLst>
    <p:sldId id="290" r:id="rId2"/>
    <p:sldId id="310" r:id="rId3"/>
    <p:sldId id="315" r:id="rId4"/>
    <p:sldId id="292" r:id="rId5"/>
    <p:sldId id="304" r:id="rId6"/>
    <p:sldId id="301" r:id="rId7"/>
    <p:sldId id="300" r:id="rId8"/>
    <p:sldId id="312" r:id="rId9"/>
    <p:sldId id="316" r:id="rId10"/>
    <p:sldId id="307" r:id="rId11"/>
    <p:sldId id="309" r:id="rId12"/>
    <p:sldId id="306" r:id="rId13"/>
    <p:sldId id="284" r:id="rId14"/>
    <p:sldId id="285" r:id="rId15"/>
    <p:sldId id="286" r:id="rId16"/>
    <p:sldId id="287" r:id="rId17"/>
    <p:sldId id="288" r:id="rId18"/>
    <p:sldId id="303" r:id="rId19"/>
    <p:sldId id="317" r:id="rId20"/>
    <p:sldId id="289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13C"/>
    <a:srgbClr val="F5FA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2" autoAdjust="0"/>
    <p:restoredTop sz="94660"/>
  </p:normalViewPr>
  <p:slideViewPr>
    <p:cSldViewPr>
      <p:cViewPr varScale="1">
        <p:scale>
          <a:sx n="61" d="100"/>
          <a:sy n="61" d="100"/>
        </p:scale>
        <p:origin x="96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fld id="{71569DA0-83B7-421C-B5C1-ABC2C549B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30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fld id="{4A70F180-1BEE-4D3A-8AE1-DE9148607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092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70F180-1BEE-4D3A-8AE1-DE914860791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2593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58921FF-2D54-4C68-9D21-EAB3A4C67500}" type="slidenum">
              <a:rPr lang="en-US" sz="1000" smtClean="0"/>
              <a:pPr/>
              <a:t>12</a:t>
            </a:fld>
            <a:endParaRPr lang="en-US" sz="100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1EE9F25-679D-4A25-8EE9-9F16015B60BF}" type="slidenum">
              <a:rPr lang="en-US" sz="1000" smtClean="0"/>
              <a:pPr/>
              <a:t>13</a:t>
            </a:fld>
            <a:endParaRPr lang="en-US" sz="100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5A17C0-C103-40BD-80B6-669043B54541}" type="slidenum">
              <a:rPr lang="en-US" sz="1000" smtClean="0"/>
              <a:pPr/>
              <a:t>14</a:t>
            </a:fld>
            <a:endParaRPr lang="en-US" sz="100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9E0D52F-2FFB-44ED-9398-A095D8145D46}" type="slidenum">
              <a:rPr lang="en-US" sz="1000" smtClean="0"/>
              <a:pPr/>
              <a:t>15</a:t>
            </a:fld>
            <a:endParaRPr lang="en-US" sz="100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06CB8F2-9DB7-441C-9E7D-45ED5D50FFCE}" type="slidenum">
              <a:rPr lang="en-US" sz="1000" smtClean="0"/>
              <a:pPr/>
              <a:t>16</a:t>
            </a:fld>
            <a:endParaRPr lang="en-US" sz="10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C84C076-251B-462C-B1E4-7DDE340FBBB8}" type="slidenum">
              <a:rPr lang="en-US" sz="1000" smtClean="0"/>
              <a:pPr/>
              <a:t>17</a:t>
            </a:fld>
            <a:endParaRPr lang="en-US" sz="10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70F180-1BEE-4D3A-8AE1-DE914860791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516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4906B84-321C-41E4-A268-9E749938DFEB}" type="slidenum">
              <a:rPr lang="en-US" sz="1000" smtClean="0"/>
              <a:pPr/>
              <a:t>20</a:t>
            </a:fld>
            <a:endParaRPr lang="en-US" sz="100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70F180-1BEE-4D3A-8AE1-DE914860791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6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70F180-1BEE-4D3A-8AE1-DE914860791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572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70F180-1BEE-4D3A-8AE1-DE914860791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488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70F180-1BEE-4D3A-8AE1-DE914860791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52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70F180-1BEE-4D3A-8AE1-DE914860791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39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70F180-1BEE-4D3A-8AE1-DE914860791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63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70F180-1BEE-4D3A-8AE1-DE914860791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106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70F180-1BEE-4D3A-8AE1-DE914860791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383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384481E0-506C-4A79-B25D-7BF7F9C4A1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73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62808D1D-30C4-485F-B4D6-44545C8BA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79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62808D1D-30C4-485F-B4D6-44545C8BA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063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62808D1D-30C4-485F-B4D6-44545C8BA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623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62808D1D-30C4-485F-B4D6-44545C8BA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16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62808D1D-30C4-485F-B4D6-44545C8BA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35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62808D1D-30C4-485F-B4D6-44545C8BA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049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5A90F8BF-7D86-4899-AE09-11559AD211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795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75450AB9-14B3-43C6-A7BA-CA98B414D8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74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256CA855-BEA2-4FD1-8EF5-175643EB82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472C94EE-B9BF-4AF0-B7B4-DA4077895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39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00B6E715-BC1D-467F-A16D-F2D92486FE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212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1F1D6CE7-DB81-4B92-85BD-A2B85F7B81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23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0D5FF092-987C-48D3-84A4-979D4E288D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771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98CDA971-997D-44E1-BE72-8BBEADE947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52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97C5194E-0798-451D-AEF2-BB9800FBA1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9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BC382148-DD87-44DC-AA21-FD42E4E366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44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2808D1D-30C4-485F-B4D6-44545C8BA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53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  <p:sldLayoutId id="2147483931" r:id="rId12"/>
    <p:sldLayoutId id="2147483932" r:id="rId13"/>
    <p:sldLayoutId id="2147483933" r:id="rId14"/>
    <p:sldLayoutId id="2147483934" r:id="rId15"/>
    <p:sldLayoutId id="2147483935" r:id="rId16"/>
    <p:sldLayoutId id="214748393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gfuture.collegeboard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tstuden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89180" y="914400"/>
            <a:ext cx="5917679" cy="2057399"/>
          </a:xfrm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Senior Parent Night</a:t>
            </a:r>
            <a:br>
              <a:rPr lang="en-US" sz="4000" dirty="0" smtClean="0"/>
            </a:br>
            <a:r>
              <a:rPr lang="en-US" sz="4000" dirty="0" smtClean="0"/>
              <a:t>AUG. 29, 2018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66440" y="2743200"/>
            <a:ext cx="7363160" cy="2895600"/>
          </a:xfrm>
        </p:spPr>
        <p:txBody>
          <a:bodyPr>
            <a:normAutofit fontScale="25000" lnSpcReduction="20000"/>
          </a:bodyPr>
          <a:lstStyle/>
          <a:p>
            <a:pPr eaLnBrk="1" hangingPunct="1"/>
            <a:r>
              <a:rPr lang="en-US" sz="2400" dirty="0" smtClean="0">
                <a:latin typeface="Script MT Bold" pitchFamily="66" charset="0"/>
              </a:rPr>
              <a:t>	</a:t>
            </a:r>
          </a:p>
          <a:p>
            <a:pPr>
              <a:defRPr/>
            </a:pPr>
            <a:r>
              <a:rPr lang="en-US" sz="6200" dirty="0" smtClean="0">
                <a:latin typeface="Adobe Caslon Pro Bold" panose="0205070206050A020403" pitchFamily="18" charset="0"/>
              </a:rPr>
              <a:t>Follow us on:</a:t>
            </a:r>
          </a:p>
          <a:p>
            <a:pPr>
              <a:defRPr/>
            </a:pPr>
            <a:r>
              <a:rPr lang="en-US" sz="6200" dirty="0" smtClean="0">
                <a:latin typeface="Adobe Caslon Pro Bold" panose="0205070206050A020403" pitchFamily="18" charset="0"/>
              </a:rPr>
              <a:t/>
            </a:r>
            <a:br>
              <a:rPr lang="en-US" sz="6200" dirty="0" smtClean="0">
                <a:latin typeface="Adobe Caslon Pro Bold" panose="0205070206050A020403" pitchFamily="18" charset="0"/>
              </a:rPr>
            </a:br>
            <a:r>
              <a:rPr lang="en-US" altLang="en-US" sz="6200" dirty="0">
                <a:latin typeface="Adobe Caslon Pro Bold" panose="0205070206050A020403" pitchFamily="18" charset="0"/>
              </a:rPr>
              <a:t>Facebook: @</a:t>
            </a:r>
            <a:r>
              <a:rPr lang="en-US" altLang="en-US" sz="6200" dirty="0" err="1">
                <a:latin typeface="Adobe Caslon Pro Bold" panose="0205070206050A020403" pitchFamily="18" charset="0"/>
              </a:rPr>
              <a:t>WeGoCounseling</a:t>
            </a:r>
            <a:endParaRPr lang="en-US" altLang="en-US" sz="6200" dirty="0">
              <a:latin typeface="Adobe Caslon Pro Bold" panose="0205070206050A020403" pitchFamily="18" charset="0"/>
            </a:endParaRPr>
          </a:p>
          <a:p>
            <a:pPr>
              <a:defRPr/>
            </a:pPr>
            <a:r>
              <a:rPr lang="en-US" altLang="en-US" sz="6200" dirty="0">
                <a:latin typeface="Adobe Caslon Pro Bold" panose="0205070206050A020403" pitchFamily="18" charset="0"/>
              </a:rPr>
              <a:t>Twitter: @</a:t>
            </a:r>
            <a:r>
              <a:rPr lang="en-US" altLang="en-US" sz="6200" dirty="0" err="1">
                <a:latin typeface="Adobe Caslon Pro Bold" panose="0205070206050A020403" pitchFamily="18" charset="0"/>
              </a:rPr>
              <a:t>WCCHS_StuServ</a:t>
            </a:r>
            <a:endParaRPr lang="en-US" altLang="en-US" sz="6200" dirty="0">
              <a:latin typeface="Adobe Caslon Pro Bold" panose="0205070206050A020403" pitchFamily="18" charset="0"/>
            </a:endParaRPr>
          </a:p>
          <a:p>
            <a:pPr>
              <a:defRPr/>
            </a:pPr>
            <a:r>
              <a:rPr lang="en-US" altLang="en-US" sz="6200" dirty="0">
                <a:latin typeface="Adobe Caslon Pro Bold" panose="0205070206050A020403" pitchFamily="18" charset="0"/>
              </a:rPr>
              <a:t>Snapchat: @</a:t>
            </a:r>
            <a:r>
              <a:rPr lang="en-US" altLang="en-US" sz="6200" dirty="0" err="1" smtClean="0">
                <a:latin typeface="Adobe Caslon Pro Bold" panose="0205070206050A020403" pitchFamily="18" charset="0"/>
              </a:rPr>
              <a:t>wegocounsel</a:t>
            </a:r>
            <a:endParaRPr lang="en-US" altLang="en-US" sz="6200" dirty="0" smtClean="0">
              <a:latin typeface="Adobe Caslon Pro Bold" panose="0205070206050A020403" pitchFamily="18" charset="0"/>
            </a:endParaRPr>
          </a:p>
          <a:p>
            <a:pPr>
              <a:defRPr/>
            </a:pPr>
            <a:r>
              <a:rPr lang="en-US" altLang="en-US" sz="6200" smtClean="0">
                <a:latin typeface="Adobe Caslon Pro Bold" panose="0205070206050A020403" pitchFamily="18" charset="0"/>
              </a:rPr>
              <a:t>INSTAGRAM:@WEGOCOUNSEL</a:t>
            </a:r>
            <a:endParaRPr lang="en-US" altLang="en-US" sz="6200" dirty="0">
              <a:latin typeface="Adobe Caslon Pro Bold" panose="0205070206050A020403" pitchFamily="18" charset="0"/>
            </a:endParaRPr>
          </a:p>
          <a:p>
            <a:pPr eaLnBrk="1" hangingPunct="1"/>
            <a:endParaRPr lang="en-US" sz="6200" dirty="0" smtClean="0">
              <a:latin typeface="Adobe Caslon Pro Bold" panose="0205070206050A020403" pitchFamily="18" charset="0"/>
            </a:endParaRPr>
          </a:p>
          <a:p>
            <a:pPr eaLnBrk="1" hangingPunct="1"/>
            <a:endParaRPr lang="en-US" sz="6200" dirty="0">
              <a:latin typeface="Adobe Caslon Pro Bold" panose="0205070206050A020403" pitchFamily="18" charset="0"/>
            </a:endParaRPr>
          </a:p>
          <a:p>
            <a:pPr eaLnBrk="1" hangingPunct="1"/>
            <a:endParaRPr lang="en-US" sz="6200" dirty="0" smtClean="0">
              <a:latin typeface="Adobe Caslon Pro Bold" panose="0205070206050A020403" pitchFamily="18" charset="0"/>
            </a:endParaRPr>
          </a:p>
          <a:p>
            <a:pPr eaLnBrk="1" hangingPunct="1"/>
            <a:r>
              <a:rPr lang="en-US" sz="6200" dirty="0" smtClean="0">
                <a:latin typeface="Adobe Caslon Pro Bold" panose="0205070206050A020403" pitchFamily="18" charset="0"/>
              </a:rPr>
              <a:t>Presented by the WCCHS Counseling Department</a:t>
            </a:r>
          </a:p>
          <a:p>
            <a:pPr eaLnBrk="1" hangingPunct="1"/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66440" y="2226503"/>
            <a:ext cx="7286960" cy="2550877"/>
          </a:xfrm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Financial Aid</a:t>
            </a:r>
            <a:br>
              <a:rPr lang="en-US" dirty="0" smtClean="0"/>
            </a:br>
            <a:r>
              <a:rPr lang="en-US" dirty="0" smtClean="0"/>
              <a:t>Presenter: Paul Daly</a:t>
            </a:r>
          </a:p>
        </p:txBody>
      </p:sp>
    </p:spTree>
    <p:extLst>
      <p:ext uri="{BB962C8B-B14F-4D97-AF65-F5344CB8AC3E}">
        <p14:creationId xmlns:p14="http://schemas.microsoft.com/office/powerpoint/2010/main" val="196969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AID NIGHTS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FAFSA </a:t>
            </a:r>
            <a:r>
              <a:rPr lang="en-US" sz="3200" dirty="0"/>
              <a:t>COMPLETION NIGHT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		</a:t>
            </a:r>
            <a:r>
              <a:rPr lang="en-US" sz="2400" dirty="0" smtClean="0"/>
              <a:t>Thursday, Oct. 4 @ 6:00 </a:t>
            </a:r>
          </a:p>
          <a:p>
            <a:pPr marL="0" indent="0">
              <a:buNone/>
            </a:pPr>
            <a:r>
              <a:rPr lang="en-US" sz="2400" dirty="0" smtClean="0"/>
              <a:t>		LRC Computer Labs</a:t>
            </a:r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70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extLst/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Scholarship Search…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25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Types of scholarships...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1676400"/>
            <a:ext cx="3810000" cy="4114800"/>
          </a:xfrm>
        </p:spPr>
        <p:txBody>
          <a:bodyPr>
            <a:normAutofit fontScale="850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Academic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Athletic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Specific career area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en-US" sz="1800" dirty="0" smtClean="0"/>
              <a:t>health field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en-US" sz="1800" dirty="0" smtClean="0"/>
              <a:t>agriculture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en-US" sz="1800" dirty="0" smtClean="0"/>
              <a:t>teaching</a:t>
            </a:r>
            <a:endParaRPr lang="en-US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Community service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Leadership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Specific attribute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en-US" sz="1800" dirty="0" smtClean="0"/>
              <a:t>left handed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en-US" sz="1800" dirty="0" smtClean="0"/>
              <a:t>tall</a:t>
            </a:r>
            <a:endParaRPr lang="en-US" dirty="0" smtClean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National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State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Regional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Local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Civic Groups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Businesses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Colleges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Foundations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Amounts vary...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 dirty="0" smtClean="0"/>
              <a:t>From a few hundred dollars</a:t>
            </a:r>
          </a:p>
          <a:p>
            <a:pPr eaLnBrk="1" hangingPunct="1"/>
            <a:r>
              <a:rPr lang="en-US" dirty="0" smtClean="0"/>
              <a:t>to</a:t>
            </a:r>
          </a:p>
          <a:p>
            <a:pPr eaLnBrk="1" hangingPunct="1"/>
            <a:r>
              <a:rPr lang="en-US" dirty="0" smtClean="0"/>
              <a:t>full tuition, room and board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Where to look...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600200"/>
            <a:ext cx="3810000" cy="4572000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/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/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err="1" smtClean="0"/>
              <a:t>Naviance</a:t>
            </a:r>
            <a:r>
              <a:rPr lang="en-US" dirty="0" smtClean="0"/>
              <a:t> </a:t>
            </a:r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College financial aid office</a:t>
            </a:r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Parent’s Employer</a:t>
            </a:r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Organizations, businesses, community group newsletters</a:t>
            </a:r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Internet </a:t>
            </a:r>
            <a:r>
              <a:rPr lang="en-US" sz="1500" dirty="0" smtClean="0"/>
              <a:t>– fastweb.com cappex.com/scholarship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572000" y="1676400"/>
            <a:ext cx="3962400" cy="4114800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/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/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err="1" smtClean="0"/>
              <a:t>HigherEd</a:t>
            </a:r>
            <a:r>
              <a:rPr lang="en-US" dirty="0" smtClean="0"/>
              <a:t> Net by ISAC</a:t>
            </a:r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CHS 94 </a:t>
            </a:r>
          </a:p>
          <a:p>
            <a:pPr marL="868680" lvl="1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en-US" sz="1800" dirty="0" smtClean="0"/>
              <a:t>website</a:t>
            </a:r>
          </a:p>
          <a:p>
            <a:pPr marL="868680" lvl="1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en-US" sz="1800" dirty="0" smtClean="0"/>
              <a:t>SENIOR NEWS</a:t>
            </a:r>
          </a:p>
          <a:p>
            <a:pPr marL="868680" lvl="1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en-US" sz="1800" dirty="0" smtClean="0"/>
              <a:t>announcements</a:t>
            </a:r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College/Career Center</a:t>
            </a:r>
          </a:p>
          <a:p>
            <a:pPr marL="868680" lvl="1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en-US" sz="1800" dirty="0" smtClean="0"/>
              <a:t>scholarship drawer</a:t>
            </a:r>
          </a:p>
          <a:p>
            <a:pPr marL="868680" lvl="1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en-US" sz="1800" dirty="0" smtClean="0"/>
              <a:t>internet sites</a:t>
            </a:r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Raise me -</a:t>
            </a:r>
            <a:r>
              <a:rPr lang="en-US" dirty="0" err="1" smtClean="0"/>
              <a:t>microscholarships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Items that scholarships often require: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Application</a:t>
            </a:r>
          </a:p>
          <a:p>
            <a:pPr eaLnBrk="1" hangingPunct="1"/>
            <a:r>
              <a:rPr lang="en-US" dirty="0" smtClean="0"/>
              <a:t>Resume</a:t>
            </a:r>
          </a:p>
          <a:p>
            <a:pPr eaLnBrk="1" hangingPunct="1"/>
            <a:r>
              <a:rPr lang="en-US" dirty="0" smtClean="0"/>
              <a:t>Essay or Personal Statement</a:t>
            </a:r>
          </a:p>
          <a:p>
            <a:pPr eaLnBrk="1" hangingPunct="1"/>
            <a:r>
              <a:rPr lang="en-US" dirty="0" smtClean="0"/>
              <a:t>Letter(s) of Recommendation</a:t>
            </a:r>
          </a:p>
          <a:p>
            <a:pPr eaLnBrk="1" hangingPunct="1"/>
            <a:r>
              <a:rPr lang="en-US" dirty="0" smtClean="0"/>
              <a:t>Financial Information</a:t>
            </a:r>
          </a:p>
          <a:p>
            <a:pPr eaLnBrk="1" hangingPunct="1"/>
            <a:r>
              <a:rPr lang="en-US" dirty="0" smtClean="0"/>
              <a:t>Transcript (must be submitted to your counselor at least five days before deadline)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Words to the wise...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Apply for as many as possible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Be persistent - many local scholarships are not awarded until the spring - DON’T GIVE UP!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Don’t forget - several small scholarships can add up!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Make a scholarship file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Keep a copy of everything you send out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Pay close attention to deadlines and specific requirements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OTHER DATES FOR SENIORS THROUGH </a:t>
            </a:r>
            <a:br>
              <a:rPr lang="en-US" sz="3100" dirty="0" smtClean="0"/>
            </a:br>
            <a:r>
              <a:rPr lang="en-US" sz="3100" dirty="0" smtClean="0"/>
              <a:t>THE COUNSELING DEPARTMENT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lvl="1" indent="0">
              <a:buClr>
                <a:srgbClr val="F9F9F9"/>
              </a:buClr>
              <a:buSzPct val="65000"/>
              <a:buNone/>
            </a:pPr>
            <a:r>
              <a:rPr lang="en-US" sz="2000" b="1" dirty="0" smtClean="0"/>
              <a:t>ASVAB TESTING  				OCT. 3, 2018</a:t>
            </a:r>
          </a:p>
          <a:p>
            <a:pPr marL="136525" lvl="1" indent="0">
              <a:buClr>
                <a:srgbClr val="F9F9F9"/>
              </a:buClr>
              <a:buSzPct val="65000"/>
              <a:buNone/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1400" dirty="0"/>
              <a:t>most important for those entering the </a:t>
            </a:r>
            <a:r>
              <a:rPr lang="en-US" sz="1400" dirty="0" smtClean="0"/>
              <a:t>military</a:t>
            </a:r>
            <a:endParaRPr lang="en-US" sz="1400" dirty="0"/>
          </a:p>
          <a:p>
            <a:pPr marL="136525" lvl="1" indent="0">
              <a:buClr>
                <a:srgbClr val="F9F9F9"/>
              </a:buClr>
              <a:buSzPct val="65000"/>
              <a:buNone/>
            </a:pPr>
            <a:r>
              <a:rPr lang="en-US" dirty="0" smtClean="0"/>
              <a:t>Interpretation meeting will be set up following the test date</a:t>
            </a:r>
          </a:p>
          <a:p>
            <a:endParaRPr lang="en-US" sz="2000" dirty="0" smtClean="0"/>
          </a:p>
          <a:p>
            <a:pPr marL="136525" indent="0">
              <a:buNone/>
            </a:pPr>
            <a:endParaRPr lang="en-US" sz="2000" dirty="0" smtClean="0"/>
          </a:p>
          <a:p>
            <a:pPr marL="136525" indent="0">
              <a:buNone/>
            </a:pPr>
            <a:endParaRPr lang="en-US" sz="2000" dirty="0" smtClean="0"/>
          </a:p>
          <a:p>
            <a:pPr marL="136525" indent="0">
              <a:buNone/>
            </a:pP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71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you help…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Explore </a:t>
            </a:r>
            <a:r>
              <a:rPr lang="en-US" dirty="0" err="1" smtClean="0"/>
              <a:t>Naviance</a:t>
            </a:r>
            <a:r>
              <a:rPr lang="en-US" dirty="0" smtClean="0"/>
              <a:t> with them</a:t>
            </a:r>
          </a:p>
          <a:p>
            <a:r>
              <a:rPr lang="en-US" dirty="0" smtClean="0"/>
              <a:t>Work on narrowing a list of colleges to apply to (or help them create a list)</a:t>
            </a:r>
          </a:p>
          <a:p>
            <a:r>
              <a:rPr lang="en-US" dirty="0" smtClean="0"/>
              <a:t>Remind them of application and scholarship deadlines</a:t>
            </a:r>
          </a:p>
          <a:p>
            <a:r>
              <a:rPr lang="en-US" dirty="0" smtClean="0"/>
              <a:t>Financial Aid application</a:t>
            </a:r>
          </a:p>
          <a:p>
            <a:r>
              <a:rPr lang="en-US" dirty="0" smtClean="0"/>
              <a:t>Proof </a:t>
            </a:r>
            <a:r>
              <a:rPr lang="en-US" smtClean="0"/>
              <a:t>read essays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44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Intro to </a:t>
            </a:r>
            <a:r>
              <a:rPr lang="en-US" sz="2400" dirty="0" err="1" smtClean="0"/>
              <a:t>Naviance</a:t>
            </a:r>
            <a:endParaRPr lang="en-US" sz="2400" dirty="0" smtClean="0"/>
          </a:p>
          <a:p>
            <a:r>
              <a:rPr lang="en-US" sz="2400" dirty="0" smtClean="0"/>
              <a:t>College Search/Application process</a:t>
            </a:r>
          </a:p>
          <a:p>
            <a:r>
              <a:rPr lang="en-US" sz="2400" dirty="0" smtClean="0"/>
              <a:t>ISAC services</a:t>
            </a:r>
            <a:endParaRPr lang="en-US" sz="2400" dirty="0"/>
          </a:p>
          <a:p>
            <a:r>
              <a:rPr lang="en-US" sz="2400" dirty="0" smtClean="0"/>
              <a:t>College of DuPage</a:t>
            </a:r>
          </a:p>
          <a:p>
            <a:r>
              <a:rPr lang="en-US" sz="2400" dirty="0" smtClean="0"/>
              <a:t>Financial Aid/ FAFSA from a finance management standpoint</a:t>
            </a:r>
          </a:p>
          <a:p>
            <a:r>
              <a:rPr lang="en-US" sz="2400" dirty="0" smtClean="0"/>
              <a:t>Scholarships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003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90600" y="1600200"/>
            <a:ext cx="5917679" cy="1981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QUESTIONS…..</a:t>
            </a:r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						good luck!!!!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901702"/>
          </a:xfrm>
        </p:spPr>
        <p:txBody>
          <a:bodyPr/>
          <a:lstStyle/>
          <a:p>
            <a:r>
              <a:rPr lang="en-US" dirty="0" err="1" smtClean="0"/>
              <a:t>Naviance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sz="1200" dirty="0">
                <a:hlinkClick r:id="rId2" action="ppaction://hlinksldjump"/>
              </a:rPr>
              <a:t>https://succeed.naviance.com/main/dashboards/dashboard.php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514600"/>
            <a:ext cx="6345260" cy="3530600"/>
          </a:xfrm>
        </p:spPr>
        <p:txBody>
          <a:bodyPr/>
          <a:lstStyle/>
          <a:p>
            <a:r>
              <a:rPr lang="en-US" dirty="0" smtClean="0"/>
              <a:t>Overview: What is </a:t>
            </a:r>
            <a:r>
              <a:rPr lang="en-US" dirty="0" err="1" smtClean="0"/>
              <a:t>Naviance</a:t>
            </a:r>
            <a:endParaRPr lang="en-US" dirty="0" smtClean="0"/>
          </a:p>
          <a:p>
            <a:pPr lvl="1"/>
            <a:r>
              <a:rPr lang="en-US" dirty="0">
                <a:hlinkClick r:id="rId2" action="ppaction://hlinksldjump"/>
              </a:rPr>
              <a:t>https://youtu.be/7wv5Oea3Fg8</a:t>
            </a:r>
            <a:endParaRPr lang="en-US" dirty="0" smtClean="0"/>
          </a:p>
          <a:p>
            <a:r>
              <a:rPr lang="en-US" dirty="0" smtClean="0"/>
              <a:t>Senior Meetings: login, applications, common ap. transcripts; teacher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404449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Resources to help with the college search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762000" y="1752600"/>
            <a:ext cx="7696200" cy="42672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College representative visits (set up appointments through </a:t>
            </a:r>
            <a:r>
              <a:rPr lang="en-US" sz="2400" dirty="0" err="1" smtClean="0"/>
              <a:t>Naviance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Internet –Big Future </a:t>
            </a:r>
            <a:r>
              <a:rPr lang="en-US" sz="1000" dirty="0" smtClean="0">
                <a:hlinkClick r:id="rId3"/>
              </a:rPr>
              <a:t>https://bigfuture.collegeboard.org/</a:t>
            </a:r>
            <a:endParaRPr lang="en-US" sz="1000" dirty="0" smtClean="0"/>
          </a:p>
          <a:p>
            <a:pPr eaLnBrk="1" hangingPunct="1"/>
            <a:r>
              <a:rPr lang="en-US" sz="2400" dirty="0" smtClean="0"/>
              <a:t>Campus visit</a:t>
            </a:r>
          </a:p>
          <a:p>
            <a:pPr eaLnBrk="1" hangingPunct="1"/>
            <a:r>
              <a:rPr lang="en-US" sz="2400" dirty="0" smtClean="0"/>
              <a:t>College fairs-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NACAC Chicago National Fair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sz="1600" dirty="0" smtClean="0"/>
              <a:t>        	Sept. 29</a:t>
            </a:r>
            <a:r>
              <a:rPr lang="en-US" sz="1400" dirty="0" smtClean="0"/>
              <a:t> from 11am to 3pm at McCormack place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College of DuPage –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sz="1600" dirty="0" smtClean="0"/>
              <a:t>    		</a:t>
            </a:r>
            <a:r>
              <a:rPr lang="en-US" sz="1400" dirty="0" smtClean="0"/>
              <a:t>Oct. 16 from 6 to 8pm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sz="1400" dirty="0" smtClean="0"/>
              <a:t>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676400"/>
          </a:xfrm>
        </p:spPr>
        <p:txBody>
          <a:bodyPr>
            <a:noAutofit/>
          </a:bodyPr>
          <a:lstStyle/>
          <a:p>
            <a:r>
              <a:rPr lang="en-US" sz="3600" dirty="0" smtClean="0"/>
              <a:t>Other information given at senior meetings…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copy of their transcript</a:t>
            </a:r>
          </a:p>
          <a:p>
            <a:r>
              <a:rPr lang="en-US" sz="2400" dirty="0" smtClean="0"/>
              <a:t>Form to document activities and/or information that will assist others in writing letters of recommendation</a:t>
            </a:r>
          </a:p>
          <a:p>
            <a:r>
              <a:rPr lang="en-US" sz="2400" dirty="0" smtClean="0"/>
              <a:t>Access to planning sheets, comparison sheets, and other resources</a:t>
            </a:r>
          </a:p>
          <a:p>
            <a:r>
              <a:rPr lang="en-US" sz="2400" dirty="0" smtClean="0"/>
              <a:t>Information about sending test scores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951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/>
              <a:t>SAT scores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>
            <a:normAutofit/>
          </a:bodyPr>
          <a:lstStyle/>
          <a:p>
            <a:pPr eaLnBrk="1" hangingPunct="1">
              <a:buFont typeface="Monotype Sorts" pitchFamily="2" charset="2"/>
              <a:buNone/>
            </a:pPr>
            <a:endParaRPr lang="en-US" dirty="0" smtClean="0"/>
          </a:p>
          <a:p>
            <a:pPr eaLnBrk="1" hangingPunct="1">
              <a:buFont typeface="Monotype Sorts" pitchFamily="2" charset="2"/>
              <a:buNone/>
            </a:pPr>
            <a:endParaRPr lang="en-US" dirty="0"/>
          </a:p>
          <a:p>
            <a:pPr eaLnBrk="1" hangingPunct="1">
              <a:buFont typeface="Monotype Sorts" pitchFamily="2" charset="2"/>
              <a:buNone/>
            </a:pPr>
            <a:r>
              <a:rPr lang="en-US" dirty="0" smtClean="0"/>
              <a:t>Most often colleges will ask for an ACT/SAT scores -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you must send them DIRECTLY from ACT or College Board to make it official.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Go to the  either </a:t>
            </a:r>
            <a:r>
              <a:rPr lang="en-US" sz="1400" dirty="0" smtClean="0">
                <a:solidFill>
                  <a:srgbClr val="FF0000"/>
                </a:solidFill>
                <a:hlinkClick r:id="rId3"/>
              </a:rPr>
              <a:t>www.actstudent.org</a:t>
            </a:r>
            <a:r>
              <a:rPr lang="en-US" sz="1400" dirty="0" smtClean="0">
                <a:solidFill>
                  <a:srgbClr val="FF0000"/>
                </a:solidFill>
              </a:rPr>
              <a:t> or account.collegeboard.org</a:t>
            </a:r>
          </a:p>
          <a:p>
            <a:pPr lvl="1" eaLnBrk="1" hangingPunct="1"/>
            <a:r>
              <a:rPr lang="en-US" dirty="0" smtClean="0"/>
              <a:t>You can pay with a credit card and send it directly from the site (3 weeks turn around time)</a:t>
            </a:r>
          </a:p>
          <a:p>
            <a:pPr lvl="1" eaLnBrk="1" hangingPunct="1"/>
            <a:r>
              <a:rPr lang="en-US" dirty="0" smtClean="0"/>
              <a:t>You can download a form and send it in with a check (3 weeks turn around time)</a:t>
            </a:r>
          </a:p>
          <a:p>
            <a:pPr lvl="1" eaLnBrk="1" hangingPunct="1">
              <a:buFontTx/>
              <a:buNone/>
            </a:pPr>
            <a:endParaRPr lang="en-US" dirty="0" smtClean="0"/>
          </a:p>
          <a:p>
            <a:pPr eaLnBrk="1" hangingPunct="1">
              <a:buFont typeface="Monotype Sort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63246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Testing</a:t>
            </a:r>
            <a:br>
              <a:rPr lang="en-US" smtClean="0"/>
            </a:b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696200" cy="49530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ACT &amp; SAT reminder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dirty="0" smtClean="0"/>
              <a:t>	 ACT (www.act.org)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dirty="0" smtClean="0"/>
              <a:t>		Oct. </a:t>
            </a:r>
            <a:r>
              <a:rPr lang="en-US" sz="1600" dirty="0" smtClean="0">
                <a:latin typeface="Times New Roman" panose="02020603050405020304" pitchFamily="18" charset="0"/>
              </a:rPr>
              <a:t>27 (Sept. 21 Registration deadline)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dirty="0" smtClean="0"/>
              <a:t>		Dec. 8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(Nov. 2 Registration deadline)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dirty="0" smtClean="0"/>
              <a:t>SAT (www.sat.collegeboard.org)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dirty="0" smtClean="0"/>
              <a:t>		Oct. 6 (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Sept. 7 Registration deadline)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dirty="0" smtClean="0"/>
              <a:t>		Nov. 3 </a:t>
            </a:r>
            <a:r>
              <a:rPr lang="en-US" sz="1400" dirty="0" smtClean="0">
                <a:latin typeface="Times New Roman" panose="02020603050405020304" pitchFamily="18" charset="0"/>
              </a:rPr>
              <a:t>(Oct. 5 Registration deadline )</a:t>
            </a:r>
          </a:p>
          <a:p>
            <a:pPr eaLnBrk="1" hangingPunct="1">
              <a:buFont typeface="Monotype Sorts" pitchFamily="2" charset="2"/>
              <a:buNone/>
            </a:pPr>
            <a:endParaRPr lang="en-US" sz="1400" dirty="0">
              <a:latin typeface="Times New Roman" panose="02020603050405020304" pitchFamily="18" charset="0"/>
            </a:endParaRPr>
          </a:p>
          <a:p>
            <a:pPr lvl="2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ISAC</a:t>
            </a:r>
            <a:br>
              <a:rPr lang="en-US" dirty="0" smtClean="0"/>
            </a:br>
            <a:r>
              <a:rPr lang="en-US" sz="3100" dirty="0" smtClean="0"/>
              <a:t>Illinois Student Assistance Commission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IIIIIIILLLL</a:t>
            </a:r>
            <a:endParaRPr lang="en-US" b="1" dirty="0"/>
          </a:p>
          <a:p>
            <a:pPr eaLnBrk="1" hangingPunct="1">
              <a:buNone/>
            </a:pPr>
            <a:r>
              <a:rPr lang="en-US" dirty="0" smtClean="0"/>
              <a:t>ILIRJANA SHEMSHEDINI</a:t>
            </a:r>
          </a:p>
          <a:p>
            <a:pPr eaLnBrk="1" hangingPunct="1">
              <a:buNone/>
            </a:pPr>
            <a:endParaRPr lang="en-US" dirty="0"/>
          </a:p>
          <a:p>
            <a:pPr eaLnBrk="1" hangingPunct="1">
              <a:buNone/>
            </a:pPr>
            <a:r>
              <a:rPr lang="en-US" dirty="0" smtClean="0"/>
              <a:t>Ilirjana.Shemshedini</a:t>
            </a:r>
            <a:r>
              <a:rPr lang="en-US" b="1" dirty="0" smtClean="0"/>
              <a:t>@isac.Illinois.gov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20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 of DuPage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Elizabeth Gomez De la Casa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40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3810</TotalTime>
  <Words>462</Words>
  <Application>Microsoft Office PowerPoint</Application>
  <PresentationFormat>On-screen Show (4:3)</PresentationFormat>
  <Paragraphs>169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Adobe Caslon Pro Bold</vt:lpstr>
      <vt:lpstr>Arial</vt:lpstr>
      <vt:lpstr>Calibri</vt:lpstr>
      <vt:lpstr>Century Gothic</vt:lpstr>
      <vt:lpstr>Monotype Sorts</vt:lpstr>
      <vt:lpstr>Script MT Bold</vt:lpstr>
      <vt:lpstr>Times New Roman</vt:lpstr>
      <vt:lpstr>Wingdings 2</vt:lpstr>
      <vt:lpstr>Wingdings 3</vt:lpstr>
      <vt:lpstr>Ion Boardroom</vt:lpstr>
      <vt:lpstr>Senior Parent Night AUG. 29, 2018 </vt:lpstr>
      <vt:lpstr>Agenda</vt:lpstr>
      <vt:lpstr>Naviance  https://succeed.naviance.com/main/dashboards/dashboard.php</vt:lpstr>
      <vt:lpstr>Resources to help with the college search </vt:lpstr>
      <vt:lpstr>Other information given at senior meetings…</vt:lpstr>
      <vt:lpstr>SAT scores</vt:lpstr>
      <vt:lpstr>Testing </vt:lpstr>
      <vt:lpstr>ISAC Illinois Student Assistance Commission</vt:lpstr>
      <vt:lpstr>College of DuPage</vt:lpstr>
      <vt:lpstr>Financial Aid Presenter: Paul Daly</vt:lpstr>
      <vt:lpstr>FINANCIAL AID NIGHTS</vt:lpstr>
      <vt:lpstr>The Scholarship Search…  </vt:lpstr>
      <vt:lpstr>Types of scholarships...</vt:lpstr>
      <vt:lpstr>Amounts vary...</vt:lpstr>
      <vt:lpstr>Where to look...</vt:lpstr>
      <vt:lpstr>Items that scholarships often require:</vt:lpstr>
      <vt:lpstr>Words to the wise...</vt:lpstr>
      <vt:lpstr>     OTHER DATES FOR SENIORS THROUGH  THE COUNSELING DEPARTMENT </vt:lpstr>
      <vt:lpstr>How can you help…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Cost of College</dc:title>
  <dc:creator>Jeff Rau</dc:creator>
  <cp:lastModifiedBy>Barbara Brennan</cp:lastModifiedBy>
  <cp:revision>118</cp:revision>
  <cp:lastPrinted>2015-09-11T16:05:09Z</cp:lastPrinted>
  <dcterms:created xsi:type="dcterms:W3CDTF">1997-06-15T03:43:06Z</dcterms:created>
  <dcterms:modified xsi:type="dcterms:W3CDTF">2018-08-30T12:35:49Z</dcterms:modified>
</cp:coreProperties>
</file>