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1"/>
  </p:notesMasterIdLst>
  <p:sldIdLst>
    <p:sldId id="256" r:id="rId2"/>
    <p:sldId id="271" r:id="rId3"/>
    <p:sldId id="287" r:id="rId4"/>
    <p:sldId id="259" r:id="rId5"/>
    <p:sldId id="302" r:id="rId6"/>
    <p:sldId id="299" r:id="rId7"/>
    <p:sldId id="260" r:id="rId8"/>
    <p:sldId id="304" r:id="rId9"/>
    <p:sldId id="303" r:id="rId10"/>
    <p:sldId id="286" r:id="rId11"/>
    <p:sldId id="288" r:id="rId12"/>
    <p:sldId id="261" r:id="rId13"/>
    <p:sldId id="300" r:id="rId14"/>
    <p:sldId id="262" r:id="rId15"/>
    <p:sldId id="281" r:id="rId16"/>
    <p:sldId id="282" r:id="rId17"/>
    <p:sldId id="305" r:id="rId18"/>
    <p:sldId id="263" r:id="rId19"/>
    <p:sldId id="264" r:id="rId20"/>
    <p:sldId id="265" r:id="rId21"/>
    <p:sldId id="306" r:id="rId22"/>
    <p:sldId id="266" r:id="rId23"/>
    <p:sldId id="308" r:id="rId24"/>
    <p:sldId id="295" r:id="rId25"/>
    <p:sldId id="294" r:id="rId26"/>
    <p:sldId id="291" r:id="rId27"/>
    <p:sldId id="290" r:id="rId28"/>
    <p:sldId id="270" r:id="rId29"/>
    <p:sldId id="309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702A9B2-C4D0-4F73-8844-654911BD01DB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4A72D44-B415-4E6B-9081-276F18D8C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3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179187A-F30B-4CE5-B11C-0B7A2B41F502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763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86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2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ED7F0-3FE6-44FA-BAE8-58245D199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4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19E0B-7899-44DD-91E1-BB7C290C5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E0941-B335-4369-9567-2F5993366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53F30-DB08-4023-B41A-C3EEF8819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9FDA5-90A5-4154-968F-B9DCE5E0E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D331-FD2A-4520-8D3D-05B3A3EEC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8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13F2-E928-49C6-8D65-440F46E26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6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20D9C-04D1-40B7-B4B3-5CE3C7D61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2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F1F26-188E-48B5-9130-828F36910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694CD-10C2-4D5C-91AC-B6A2B7408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07B3-1BC4-472D-82B5-2442155D8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4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E9080AAC-A4B4-4D46-9368-1A5259B4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759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6759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759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760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9" r:id="rId2"/>
    <p:sldLayoutId id="2147483758" r:id="rId3"/>
    <p:sldLayoutId id="2147483757" r:id="rId4"/>
    <p:sldLayoutId id="2147483756" r:id="rId5"/>
    <p:sldLayoutId id="2147483755" r:id="rId6"/>
    <p:sldLayoutId id="2147483754" r:id="rId7"/>
    <p:sldLayoutId id="2147483753" r:id="rId8"/>
    <p:sldLayoutId id="2147483752" r:id="rId9"/>
    <p:sldLayoutId id="2147483751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Driving in Urban Traffic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Adjusting to Urban Traffic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srgbClr val="FF0000"/>
                </a:solidFill>
              </a:rPr>
              <a:t>2)</a:t>
            </a:r>
            <a:r>
              <a:rPr lang="en-US" altLang="en-US" sz="3200" dirty="0" smtClean="0"/>
              <a:t> Following and Meeting Traffic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14600"/>
          </a:xfrm>
        </p:spPr>
        <p:txBody>
          <a:bodyPr/>
          <a:lstStyle/>
          <a:p>
            <a:r>
              <a:rPr lang="en-US" altLang="en-US" sz="2400" dirty="0" smtClean="0"/>
              <a:t>An adequate following distance has these advantages…</a:t>
            </a:r>
          </a:p>
          <a:p>
            <a:pPr marL="0" indent="0">
              <a:buNone/>
            </a:pPr>
            <a:r>
              <a:rPr lang="en-US" altLang="en-US" sz="2400" dirty="0" smtClean="0"/>
              <a:t>1) You can </a:t>
            </a:r>
            <a:r>
              <a:rPr lang="en-US" altLang="en-US" sz="2400" b="1" u="sng" dirty="0" smtClean="0"/>
              <a:t>see further </a:t>
            </a:r>
            <a:r>
              <a:rPr lang="en-US" altLang="en-US" sz="2400" dirty="0" smtClean="0"/>
              <a:t>ahead to get the big picture</a:t>
            </a:r>
          </a:p>
          <a:p>
            <a:pPr marL="0" indent="0">
              <a:buNone/>
            </a:pPr>
            <a:r>
              <a:rPr lang="en-US" altLang="en-US" sz="2400" dirty="0" smtClean="0"/>
              <a:t>2) Others can </a:t>
            </a:r>
            <a:r>
              <a:rPr lang="en-US" altLang="en-US" sz="2400" b="1" u="sng" dirty="0" smtClean="0"/>
              <a:t>see you </a:t>
            </a:r>
            <a:r>
              <a:rPr lang="en-US" altLang="en-US" sz="2400" dirty="0" smtClean="0"/>
              <a:t>better</a:t>
            </a:r>
          </a:p>
          <a:p>
            <a:pPr marL="0" indent="0">
              <a:buNone/>
            </a:pPr>
            <a:r>
              <a:rPr lang="en-US" altLang="en-US" sz="2400" dirty="0" smtClean="0"/>
              <a:t>3) You have </a:t>
            </a:r>
            <a:r>
              <a:rPr lang="en-US" altLang="en-US" sz="2400" b="1" u="sng" dirty="0" smtClean="0"/>
              <a:t>more time </a:t>
            </a:r>
            <a:r>
              <a:rPr lang="en-US" altLang="en-US" sz="2400" dirty="0" smtClean="0"/>
              <a:t>to use IPDE process</a:t>
            </a:r>
          </a:p>
          <a:p>
            <a:pPr marL="0" indent="0">
              <a:buNone/>
            </a:pPr>
            <a:r>
              <a:rPr lang="en-US" altLang="en-US" sz="2400" dirty="0" smtClean="0"/>
              <a:t>4) Better position to </a:t>
            </a:r>
            <a:r>
              <a:rPr lang="en-US" altLang="en-US" sz="2400" b="1" u="sng" dirty="0" smtClean="0"/>
              <a:t>avoid</a:t>
            </a:r>
            <a:r>
              <a:rPr lang="en-US" altLang="en-US" sz="2400" dirty="0" smtClean="0"/>
              <a:t> the car ahead if it stops suddenly.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886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srgbClr val="FF0000"/>
                </a:solidFill>
              </a:rPr>
              <a:t>3) </a:t>
            </a:r>
            <a:r>
              <a:rPr lang="en-US" altLang="en-US" sz="3200" dirty="0" smtClean="0"/>
              <a:t>3- second following distance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114800"/>
          </a:xfrm>
        </p:spPr>
        <p:txBody>
          <a:bodyPr/>
          <a:lstStyle/>
          <a:p>
            <a:r>
              <a:rPr lang="en-US" altLang="en-US" sz="2400" dirty="0" smtClean="0"/>
              <a:t>Provides a </a:t>
            </a:r>
            <a:r>
              <a:rPr lang="en-US" altLang="en-US" sz="2400" b="1" u="sng" dirty="0" smtClean="0"/>
              <a:t>safe space cushion </a:t>
            </a:r>
            <a:r>
              <a:rPr lang="en-US" altLang="en-US" sz="2400" dirty="0" smtClean="0"/>
              <a:t>from the vehicle ahead in most normal driving conditions.</a:t>
            </a:r>
          </a:p>
          <a:p>
            <a:endParaRPr lang="en-US" altLang="en-US" sz="2400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30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381000"/>
            <a:ext cx="7772400" cy="617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How do you check your following distance?</a:t>
            </a:r>
          </a:p>
        </p:txBody>
      </p:sp>
      <p:pic>
        <p:nvPicPr>
          <p:cNvPr id="12291" name="Picture 5" descr="Not a safe following dist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51313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72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2133600"/>
            <a:ext cx="304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ifornia_DMV_-_Rules_of_the_Road_15_-_Following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3400"/>
            <a:ext cx="8128000" cy="6096000"/>
          </a:xfrm>
        </p:spPr>
      </p:pic>
    </p:spTree>
    <p:extLst>
      <p:ext uri="{BB962C8B-B14F-4D97-AF65-F5344CB8AC3E}">
        <p14:creationId xmlns:p14="http://schemas.microsoft.com/office/powerpoint/2010/main" val="22972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0000"/>
                </a:solidFill>
              </a:rPr>
              <a:t>4) </a:t>
            </a:r>
            <a:r>
              <a:rPr lang="en-US" altLang="en-US" sz="3200" dirty="0" smtClean="0"/>
              <a:t>When do you increase your following distance?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1) If you are driving </a:t>
            </a:r>
            <a:r>
              <a:rPr lang="en-US" altLang="en-US" sz="2400" b="1" u="sng" dirty="0" smtClean="0"/>
              <a:t>behind a truck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2) Carrying a </a:t>
            </a:r>
            <a:r>
              <a:rPr lang="en-US" altLang="en-US" sz="2400" b="1" u="sng" dirty="0" smtClean="0"/>
              <a:t>heavy load or pulling a trailer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 u="sng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15364" name="Picture 4" descr="MPj041206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3581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kf_overta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953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4648200" cy="99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3) Following a motorcycle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4) Traction is poor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6387" name="Picture 6" descr="stor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DSC00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867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6400800" cy="1981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5) You have a tailgater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6) You are an inexperienced driver or learning to drive.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7) The driver ahead seems unsure</a:t>
            </a:r>
          </a:p>
        </p:txBody>
      </p:sp>
      <p:pic>
        <p:nvPicPr>
          <p:cNvPr id="17411" name="Picture 4" descr="016338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28600"/>
            <a:ext cx="21891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car-cr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1052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5766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erious_Tailga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762000"/>
            <a:ext cx="7696200" cy="5772150"/>
          </a:xfrm>
        </p:spPr>
      </p:pic>
    </p:spTree>
    <p:extLst>
      <p:ext uri="{BB962C8B-B14F-4D97-AF65-F5344CB8AC3E}">
        <p14:creationId xmlns:p14="http://schemas.microsoft.com/office/powerpoint/2010/main" val="159030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402638" cy="8382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5) </a:t>
            </a:r>
            <a:r>
              <a:rPr lang="en-US" altLang="en-US" sz="2400" dirty="0" smtClean="0"/>
              <a:t>What is a Tailgater?</a:t>
            </a:r>
            <a:br>
              <a:rPr lang="en-US" altLang="en-US" sz="2400" dirty="0" smtClean="0"/>
            </a:br>
            <a:r>
              <a:rPr lang="en-US" altLang="en-US" sz="2400" b="1" i="1" dirty="0"/>
              <a:t>Car behind following too close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Why do you increase your following distance when a tailgater is behind you?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	</a:t>
            </a:r>
          </a:p>
        </p:txBody>
      </p:sp>
      <p:pic>
        <p:nvPicPr>
          <p:cNvPr id="18435" name="Picture 4" descr="Traffic Jam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1534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0000"/>
                </a:solidFill>
              </a:rPr>
              <a:t>6)</a:t>
            </a:r>
            <a:r>
              <a:rPr lang="en-US" altLang="en-US" sz="3200" dirty="0" smtClean="0"/>
              <a:t> Managing Tailgaters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Tailgaters are hazards!!!!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1) If you slow or stop, do it slowly &amp; give the tailgater more time to respond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810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35" y="2299854"/>
            <a:ext cx="4781203" cy="3415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yderabadtraff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2) Move to the right to give the tailgater a view to see around you.</a:t>
            </a:r>
          </a:p>
          <a:p>
            <a:pPr marL="0" indent="0" eaLnBrk="1" hangingPunct="1">
              <a:buNone/>
            </a:pPr>
            <a:r>
              <a:rPr lang="en-US" altLang="en-US" sz="2400" dirty="0" smtClean="0"/>
              <a:t>3) </a:t>
            </a:r>
            <a:r>
              <a:rPr lang="en-US" altLang="en-US" sz="2400" b="1" i="1" u="sng" dirty="0" smtClean="0"/>
              <a:t>Signal early </a:t>
            </a:r>
            <a:r>
              <a:rPr lang="en-US" altLang="en-US" sz="2400" dirty="0" smtClean="0"/>
              <a:t>for turns, stops, &amp; lane changes.</a:t>
            </a:r>
          </a:p>
        </p:txBody>
      </p:sp>
      <p:pic>
        <p:nvPicPr>
          <p:cNvPr id="20483" name="Picture 4" descr="Tailgating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7" y="2176462"/>
            <a:ext cx="4361708" cy="33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76462"/>
            <a:ext cx="4495800" cy="3351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_Another_tailgater_taken_care_o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" y="914400"/>
            <a:ext cx="8805334" cy="4953000"/>
          </a:xfrm>
        </p:spPr>
      </p:pic>
    </p:spTree>
    <p:extLst>
      <p:ext uri="{BB962C8B-B14F-4D97-AF65-F5344CB8AC3E}">
        <p14:creationId xmlns:p14="http://schemas.microsoft.com/office/powerpoint/2010/main" val="28064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 eaLnBrk="1" hangingPunct="1"/>
            <a:r>
              <a:rPr lang="en-US" altLang="en-US" sz="3200" smtClean="0"/>
              <a:t>Managing Space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4582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dirty="0" smtClean="0"/>
              <a:t>   Look ahead while staying back</a:t>
            </a:r>
          </a:p>
          <a:p>
            <a:pPr eaLnBrk="1" hangingPunct="1"/>
            <a:r>
              <a:rPr lang="en-US" altLang="en-US" sz="2400" dirty="0" smtClean="0"/>
              <a:t>Approaching Traffic Signals (Stale or Fresh?)</a:t>
            </a:r>
          </a:p>
          <a:p>
            <a:pPr eaLnBrk="1" hangingPunct="1"/>
            <a:r>
              <a:rPr lang="en-US" altLang="en-US" sz="2400" dirty="0" smtClean="0"/>
              <a:t>Never speed up to get through a green light before it changes.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8) </a:t>
            </a:r>
            <a:r>
              <a:rPr lang="en-US" altLang="en-US" sz="2400" dirty="0" smtClean="0"/>
              <a:t>Cover the brake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10) </a:t>
            </a:r>
            <a:r>
              <a:rPr lang="en-US" altLang="en-US" sz="2400" dirty="0" smtClean="0"/>
              <a:t>Blending into</a:t>
            </a:r>
          </a:p>
          <a:p>
            <a:pPr marL="457200" lvl="1" indent="0" eaLnBrk="1" hangingPunct="1">
              <a:buNone/>
            </a:pPr>
            <a:r>
              <a:rPr lang="en-US" altLang="en-US" sz="2000" dirty="0" smtClean="0"/>
              <a:t>    </a:t>
            </a:r>
            <a:r>
              <a:rPr lang="en-US" altLang="en-US" sz="2400" dirty="0" smtClean="0"/>
              <a:t>Traffic</a:t>
            </a:r>
          </a:p>
        </p:txBody>
      </p:sp>
      <p:pic>
        <p:nvPicPr>
          <p:cNvPr id="71684" name="Picture 4" descr="Walk - don't 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foot on br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30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" y="5181600"/>
            <a:ext cx="2209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2225"/>
            <a:ext cx="56769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_Speed_cameras_installed_near_Gompers_Pa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8669867" cy="5257800"/>
          </a:xfrm>
        </p:spPr>
      </p:pic>
    </p:spTree>
    <p:extLst>
      <p:ext uri="{BB962C8B-B14F-4D97-AF65-F5344CB8AC3E}">
        <p14:creationId xmlns:p14="http://schemas.microsoft.com/office/powerpoint/2010/main" val="34927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srgbClr val="FF0000"/>
                </a:solidFill>
              </a:rPr>
              <a:t>13) </a:t>
            </a:r>
            <a:r>
              <a:rPr lang="en-US" altLang="en-US" sz="3200" dirty="0" smtClean="0"/>
              <a:t>Carpooling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/>
              <a:t>1) Carpooling saves time and (2) fuel.</a:t>
            </a:r>
          </a:p>
          <a:p>
            <a:pPr marL="0" indent="0">
              <a:buNone/>
            </a:pPr>
            <a:r>
              <a:rPr lang="en-US" altLang="en-US" sz="2400" dirty="0" smtClean="0"/>
              <a:t>3) It reduces traffic and parking problems.</a:t>
            </a:r>
          </a:p>
          <a:p>
            <a:pPr marL="0" indent="0">
              <a:buNone/>
            </a:pPr>
            <a:r>
              <a:rPr lang="en-US" altLang="en-US" sz="2400" dirty="0" smtClean="0"/>
              <a:t>4) It reduces pollution.</a:t>
            </a:r>
          </a:p>
          <a:p>
            <a:pPr marL="0" indent="0">
              <a:buNone/>
            </a:pPr>
            <a:r>
              <a:rPr lang="en-US" altLang="en-US" sz="2400" dirty="0" smtClean="0"/>
              <a:t>5) Carpooling is the simplest and most                        Common commuting arrangement.</a:t>
            </a:r>
          </a:p>
          <a:p>
            <a:endParaRPr lang="en-US" altLang="en-US" sz="2400" dirty="0" smtClean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33400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29527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smtClean="0"/>
              <a:t>Bus/Carpool 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3962400" cy="5334000"/>
          </a:xfrm>
        </p:spPr>
        <p:txBody>
          <a:bodyPr/>
          <a:lstStyle/>
          <a:p>
            <a:r>
              <a:rPr lang="en-US" altLang="en-US" sz="2400" smtClean="0"/>
              <a:t>Many cities have special bus/carpool lanes to help move traffic during rush hours.</a:t>
            </a:r>
          </a:p>
          <a:p>
            <a:r>
              <a:rPr lang="en-US" altLang="en-US" sz="2400" smtClean="0"/>
              <a:t>Drivers who travel alone must use regular more crowded slower lanes.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33400"/>
            <a:ext cx="2781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3124200"/>
            <a:ext cx="28352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571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en-US" altLang="en-US" sz="3200" smtClean="0"/>
              <a:t>Responding to Oncoming Traffic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486400"/>
          </a:xfrm>
        </p:spPr>
        <p:txBody>
          <a:bodyPr/>
          <a:lstStyle/>
          <a:p>
            <a:r>
              <a:rPr lang="en-US" altLang="en-US" sz="2400" dirty="0" smtClean="0"/>
              <a:t>If a driver closes your front zone by crossing center line…</a:t>
            </a:r>
          </a:p>
          <a:p>
            <a:r>
              <a:rPr lang="en-US" altLang="en-US" sz="2400" dirty="0" smtClean="0"/>
              <a:t>You must react Instantly or ELSE!!!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</a:rPr>
              <a:t>(9) </a:t>
            </a:r>
            <a:r>
              <a:rPr lang="en-US" altLang="en-US" sz="2400" dirty="0" smtClean="0"/>
              <a:t>Make sure you are </a:t>
            </a:r>
            <a:r>
              <a:rPr lang="en-US" altLang="en-US" sz="2400" b="1" i="1" dirty="0" smtClean="0"/>
              <a:t>at least a door</a:t>
            </a:r>
          </a:p>
          <a:p>
            <a:pPr marL="0" indent="0">
              <a:buNone/>
            </a:pPr>
            <a:r>
              <a:rPr lang="en-US" altLang="en-US" sz="2400" b="1" i="1" dirty="0" smtClean="0"/>
              <a:t>          length</a:t>
            </a:r>
            <a:r>
              <a:rPr lang="en-US" altLang="en-US" sz="2400" dirty="0" smtClean="0"/>
              <a:t> away when passing a </a:t>
            </a:r>
          </a:p>
          <a:p>
            <a:pPr marL="0" indent="0"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      parked vehicle.</a:t>
            </a:r>
          </a:p>
          <a:p>
            <a:endParaRPr lang="en-US" altLang="en-US" sz="2400" dirty="0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3" y="3409950"/>
            <a:ext cx="50768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010" y="4386262"/>
            <a:ext cx="3485344" cy="2319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srgbClr val="FF0000"/>
                </a:solidFill>
              </a:rPr>
              <a:t>16)</a:t>
            </a:r>
            <a:r>
              <a:rPr lang="en-US" altLang="en-US" sz="3200" dirty="0" smtClean="0"/>
              <a:t> Avoiding Oncoming Traffic Conflict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smtClean="0"/>
              <a:t>1) </a:t>
            </a:r>
            <a:r>
              <a:rPr lang="en-US" altLang="en-US" sz="2400" b="1" dirty="0" smtClean="0"/>
              <a:t>Slow/stop</a:t>
            </a:r>
            <a:r>
              <a:rPr lang="en-US" altLang="en-US" sz="2400" dirty="0" smtClean="0"/>
              <a:t> until other driver can return to normal lane.</a:t>
            </a:r>
          </a:p>
          <a:p>
            <a:pPr marL="0" indent="0">
              <a:buNone/>
            </a:pPr>
            <a:r>
              <a:rPr lang="en-US" altLang="en-US" sz="2400" dirty="0" smtClean="0"/>
              <a:t>2) Turn on or flash headlights and sound horn.</a:t>
            </a:r>
          </a:p>
          <a:p>
            <a:pPr marL="0" indent="0">
              <a:buNone/>
            </a:pPr>
            <a:r>
              <a:rPr lang="en-US" altLang="en-US" sz="2400" dirty="0" smtClean="0"/>
              <a:t>3) If your front right zone is open move to the right.</a:t>
            </a:r>
          </a:p>
          <a:p>
            <a:pPr marL="0" indent="0">
              <a:buNone/>
            </a:pPr>
            <a:r>
              <a:rPr lang="en-US" altLang="en-US" sz="2400" dirty="0" smtClean="0"/>
              <a:t>4) If you must swerve sharply to an open space to the right if needed. Try to </a:t>
            </a:r>
            <a:r>
              <a:rPr lang="en-US" altLang="en-US" sz="2400" b="1" dirty="0" smtClean="0"/>
              <a:t>AVOID A HEAD-ON COLLISION</a:t>
            </a:r>
            <a:r>
              <a:rPr lang="en-US" altLang="en-US" sz="2400" dirty="0" smtClean="0"/>
              <a:t>!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0"/>
            <a:ext cx="601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990600"/>
          </a:xfrm>
        </p:spPr>
        <p:txBody>
          <a:bodyPr/>
          <a:lstStyle/>
          <a:p>
            <a:pPr algn="ctr" eaLnBrk="1" hangingPunct="1"/>
            <a:r>
              <a:rPr lang="en-US" altLang="en-US" sz="3200" smtClean="0"/>
              <a:t>So relax pay attention and enjoy the privilege of driving!</a:t>
            </a:r>
          </a:p>
        </p:txBody>
      </p:sp>
      <p:pic>
        <p:nvPicPr>
          <p:cNvPr id="29699" name="Picture 4" descr="Geese sm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Finish </a:t>
            </a:r>
            <a:r>
              <a:rPr lang="en-US" dirty="0" err="1" smtClean="0"/>
              <a:t>Ch</a:t>
            </a:r>
            <a:r>
              <a:rPr lang="en-US" dirty="0" smtClean="0"/>
              <a:t> 9 Worksheet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Ch</a:t>
            </a:r>
            <a:r>
              <a:rPr lang="en-US" dirty="0" smtClean="0"/>
              <a:t> 9 skills and apps on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/>
            <a:r>
              <a:rPr lang="en-US" altLang="en-US" sz="3200" b="1" dirty="0" smtClean="0">
                <a:solidFill>
                  <a:srgbClr val="FF0000"/>
                </a:solidFill>
              </a:rPr>
              <a:t>1) </a:t>
            </a:r>
            <a:r>
              <a:rPr lang="en-US" altLang="en-US" sz="3200" b="1" dirty="0" smtClean="0"/>
              <a:t>Traffic Complexity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638800"/>
          </a:xfrm>
        </p:spPr>
        <p:txBody>
          <a:bodyPr/>
          <a:lstStyle/>
          <a:p>
            <a:r>
              <a:rPr lang="en-US" altLang="en-US" sz="2400" dirty="0" smtClean="0"/>
              <a:t>2 main factors make city driving difficult.</a:t>
            </a: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#1 Traffic is more dense</a:t>
            </a:r>
            <a:r>
              <a:rPr lang="en-US" altLang="en-US" sz="2400" dirty="0" smtClean="0"/>
              <a:t>, more cars, buses, trucks and pedestrians per mile.</a:t>
            </a: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#2 City Traffic hazards are closer </a:t>
            </a:r>
            <a:r>
              <a:rPr lang="en-US" altLang="en-US" sz="2400" dirty="0" smtClean="0"/>
              <a:t>to you and can quickly block your path.</a:t>
            </a:r>
          </a:p>
        </p:txBody>
      </p:sp>
      <p:pic>
        <p:nvPicPr>
          <p:cNvPr id="4" name="Picture 5" descr="Traffic J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1242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pecial_shaped_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0386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How can you adjust to complex situations?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802688" cy="3124200"/>
          </a:xfrm>
        </p:spPr>
        <p:txBody>
          <a:bodyPr/>
          <a:lstStyle/>
          <a:p>
            <a:pPr eaLnBrk="1" hangingPunct="1"/>
            <a:r>
              <a:rPr lang="en-US" altLang="en-US" sz="2400" b="1" i="1" dirty="0" smtClean="0">
                <a:solidFill>
                  <a:srgbClr val="FF0000"/>
                </a:solidFill>
              </a:rPr>
              <a:t>Focus on Driving</a:t>
            </a:r>
            <a:r>
              <a:rPr lang="en-US" altLang="en-US" sz="2400" dirty="0" smtClean="0"/>
              <a:t>……..</a:t>
            </a:r>
          </a:p>
          <a:p>
            <a:pPr eaLnBrk="1" hangingPunct="1"/>
            <a:r>
              <a:rPr lang="en-US" altLang="en-US" sz="2400" dirty="0" smtClean="0"/>
              <a:t>not on…Cell phones, music, others in the car</a:t>
            </a:r>
          </a:p>
          <a:p>
            <a:pPr eaLnBrk="1" hangingPunct="1"/>
            <a:r>
              <a:rPr lang="en-US" altLang="en-US" sz="2400" dirty="0" smtClean="0"/>
              <a:t>Slow down and give yourself more time and space.</a:t>
            </a:r>
          </a:p>
        </p:txBody>
      </p:sp>
      <p:pic>
        <p:nvPicPr>
          <p:cNvPr id="6148" name="Picture 4" descr="cell phone and lip s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438400"/>
            <a:ext cx="3009901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http://www.chicagotribune.com/media/photo/2011-08/281085220-21142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598345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How_to_Be_Better_at_Driving_in_a_Big_Cit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096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96568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algn="ctr"/>
            <a:r>
              <a:rPr lang="en-US" sz="3200" dirty="0" smtClean="0"/>
              <a:t>Number of Hazards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2743200"/>
          </a:xfrm>
        </p:spPr>
        <p:txBody>
          <a:bodyPr/>
          <a:lstStyle/>
          <a:p>
            <a:r>
              <a:rPr lang="en-US" sz="2400" dirty="0" smtClean="0"/>
              <a:t>Time, Distance and Speed.</a:t>
            </a:r>
          </a:p>
          <a:p>
            <a:r>
              <a:rPr lang="en-US" sz="2400" dirty="0" smtClean="0"/>
              <a:t>Remember it takes time to use IPDE Process.</a:t>
            </a:r>
          </a:p>
          <a:p>
            <a:r>
              <a:rPr lang="en-US" sz="2400" dirty="0" smtClean="0"/>
              <a:t>Driving in city= dealing with…</a:t>
            </a:r>
          </a:p>
          <a:p>
            <a:pPr lvl="1"/>
            <a:r>
              <a:rPr lang="en-US" sz="2000" dirty="0" smtClean="0"/>
              <a:t>Many situations at the same time</a:t>
            </a:r>
          </a:p>
          <a:p>
            <a:pPr lvl="1"/>
            <a:r>
              <a:rPr lang="en-US" sz="2000" dirty="0" smtClean="0"/>
              <a:t>Closed Zones</a:t>
            </a:r>
          </a:p>
          <a:p>
            <a:pPr lvl="1"/>
            <a:r>
              <a:rPr lang="en-US" sz="2000" dirty="0" smtClean="0"/>
              <a:t>Line of sight restrictions.</a:t>
            </a:r>
          </a:p>
          <a:p>
            <a:endParaRPr lang="en-US" sz="2400" dirty="0"/>
          </a:p>
        </p:txBody>
      </p:sp>
      <p:pic>
        <p:nvPicPr>
          <p:cNvPr id="44036" name="Picture 4" descr="http://farm4.static.flickr.com/3218/2536058541_a56aa5766c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097621" cy="272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drivenbatty.files.wordpress.com/2009/08/img_2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868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Stay off the phone when you are driving or use a hands free device.</a:t>
            </a: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Let the cell phone take a message or pull over to talk.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mtClean="0"/>
          </a:p>
        </p:txBody>
      </p:sp>
      <p:pic>
        <p:nvPicPr>
          <p:cNvPr id="8195" name="Picture 4" descr="Cell phones &amp; dri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31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_Distracted_Walker_Falls_Into_Train_Tracks-_Caug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" y="990600"/>
            <a:ext cx="8669867" cy="4876800"/>
          </a:xfrm>
        </p:spPr>
      </p:pic>
    </p:spTree>
    <p:extLst>
      <p:ext uri="{BB962C8B-B14F-4D97-AF65-F5344CB8AC3E}">
        <p14:creationId xmlns:p14="http://schemas.microsoft.com/office/powerpoint/2010/main" val="1592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_Texting_While_Walking_Can_Be_DANGEROUS_-_WEEKLY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7" y="1371600"/>
            <a:ext cx="9076266" cy="5105400"/>
          </a:xfrm>
        </p:spPr>
      </p:pic>
    </p:spTree>
    <p:extLst>
      <p:ext uri="{BB962C8B-B14F-4D97-AF65-F5344CB8AC3E}">
        <p14:creationId xmlns:p14="http://schemas.microsoft.com/office/powerpoint/2010/main" val="36464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1">
      <a:dk1>
        <a:srgbClr val="000000"/>
      </a:dk1>
      <a:lt1>
        <a:srgbClr val="FFFFFF"/>
      </a:lt1>
      <a:dk2>
        <a:srgbClr val="000000"/>
      </a:dk2>
      <a:lt2>
        <a:srgbClr val="779F92"/>
      </a:lt2>
      <a:accent1>
        <a:srgbClr val="33CCCC"/>
      </a:accent1>
      <a:accent2>
        <a:srgbClr val="9DC2D7"/>
      </a:accent2>
      <a:accent3>
        <a:srgbClr val="FFFFFF"/>
      </a:accent3>
      <a:accent4>
        <a:srgbClr val="000000"/>
      </a:accent4>
      <a:accent5>
        <a:srgbClr val="ADE2E2"/>
      </a:accent5>
      <a:accent6>
        <a:srgbClr val="8EB0C3"/>
      </a:accent6>
      <a:hlink>
        <a:srgbClr val="006666"/>
      </a:hlink>
      <a:folHlink>
        <a:srgbClr val="CCCCFF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2653</TotalTime>
  <Words>612</Words>
  <Application>Microsoft Office PowerPoint</Application>
  <PresentationFormat>On-screen Show (4:3)</PresentationFormat>
  <Paragraphs>75</Paragraphs>
  <Slides>29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Times New Roman</vt:lpstr>
      <vt:lpstr>Wingdings</vt:lpstr>
      <vt:lpstr>Pixel</vt:lpstr>
      <vt:lpstr>Driving in Urban Traffic</vt:lpstr>
      <vt:lpstr>PowerPoint Presentation</vt:lpstr>
      <vt:lpstr>1) Traffic Complexity</vt:lpstr>
      <vt:lpstr>How can you adjust to complex situations?</vt:lpstr>
      <vt:lpstr>PowerPoint Presentation</vt:lpstr>
      <vt:lpstr>Number of Hazards</vt:lpstr>
      <vt:lpstr>PowerPoint Presentation</vt:lpstr>
      <vt:lpstr>PowerPoint Presentation</vt:lpstr>
      <vt:lpstr>PowerPoint Presentation</vt:lpstr>
      <vt:lpstr>2) Following and Meeting Traffic</vt:lpstr>
      <vt:lpstr>3) 3- second following distance</vt:lpstr>
      <vt:lpstr>PowerPoint Presentation</vt:lpstr>
      <vt:lpstr>PowerPoint Presentation</vt:lpstr>
      <vt:lpstr>4) When do you increase your following distance?</vt:lpstr>
      <vt:lpstr>PowerPoint Presentation</vt:lpstr>
      <vt:lpstr>PowerPoint Presentation</vt:lpstr>
      <vt:lpstr>PowerPoint Presentation</vt:lpstr>
      <vt:lpstr>5) What is a Tailgater? Car behind following too close Why do you increase your following distance when a tailgater is behind you?   </vt:lpstr>
      <vt:lpstr>6) Managing Tailgaters</vt:lpstr>
      <vt:lpstr>PowerPoint Presentation</vt:lpstr>
      <vt:lpstr>PowerPoint Presentation</vt:lpstr>
      <vt:lpstr>Managing Space</vt:lpstr>
      <vt:lpstr>PowerPoint Presentation</vt:lpstr>
      <vt:lpstr>13) Carpooling</vt:lpstr>
      <vt:lpstr>Bus/Carpool Lanes</vt:lpstr>
      <vt:lpstr>Responding to Oncoming Traffic</vt:lpstr>
      <vt:lpstr>16) Avoiding Oncoming Traffic Conflict</vt:lpstr>
      <vt:lpstr>So relax pay attention and enjoy the privilege of driving!</vt:lpstr>
      <vt:lpstr>Classwork!!!</vt:lpstr>
    </vt:vector>
  </TitlesOfParts>
  <Company>CUSD 200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in Urban Traffic</dc:title>
  <dc:creator>CUSD 200</dc:creator>
  <cp:lastModifiedBy>Jamie Philips</cp:lastModifiedBy>
  <cp:revision>79</cp:revision>
  <dcterms:created xsi:type="dcterms:W3CDTF">2008-02-14T14:39:10Z</dcterms:created>
  <dcterms:modified xsi:type="dcterms:W3CDTF">2018-05-02T12:39:32Z</dcterms:modified>
</cp:coreProperties>
</file>