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31" r:id="rId2"/>
    <p:sldId id="341" r:id="rId3"/>
    <p:sldId id="306" r:id="rId4"/>
    <p:sldId id="305" r:id="rId5"/>
    <p:sldId id="308" r:id="rId6"/>
    <p:sldId id="325" r:id="rId7"/>
    <p:sldId id="262" r:id="rId8"/>
    <p:sldId id="326" r:id="rId9"/>
    <p:sldId id="260" r:id="rId10"/>
    <p:sldId id="327" r:id="rId11"/>
    <p:sldId id="330" r:id="rId12"/>
    <p:sldId id="343" r:id="rId13"/>
    <p:sldId id="315" r:id="rId14"/>
    <p:sldId id="314" r:id="rId15"/>
    <p:sldId id="313" r:id="rId16"/>
    <p:sldId id="321" r:id="rId17"/>
    <p:sldId id="322" r:id="rId18"/>
    <p:sldId id="340" r:id="rId19"/>
    <p:sldId id="320" r:id="rId20"/>
    <p:sldId id="257" r:id="rId21"/>
    <p:sldId id="266" r:id="rId22"/>
    <p:sldId id="323" r:id="rId23"/>
    <p:sldId id="334" r:id="rId24"/>
    <p:sldId id="263" r:id="rId25"/>
    <p:sldId id="335" r:id="rId26"/>
    <p:sldId id="319" r:id="rId27"/>
    <p:sldId id="261" r:id="rId28"/>
    <p:sldId id="264" r:id="rId29"/>
    <p:sldId id="342" r:id="rId30"/>
    <p:sldId id="339" r:id="rId31"/>
    <p:sldId id="268" r:id="rId32"/>
    <p:sldId id="324" r:id="rId33"/>
    <p:sldId id="274" r:id="rId34"/>
    <p:sldId id="278" r:id="rId35"/>
    <p:sldId id="329" r:id="rId36"/>
    <p:sldId id="302" r:id="rId37"/>
    <p:sldId id="304" r:id="rId38"/>
    <p:sldId id="336" r:id="rId39"/>
    <p:sldId id="337" r:id="rId40"/>
    <p:sldId id="333"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3" autoAdjust="0"/>
    <p:restoredTop sz="92737" autoAdjust="0"/>
  </p:normalViewPr>
  <p:slideViewPr>
    <p:cSldViewPr>
      <p:cViewPr varScale="1">
        <p:scale>
          <a:sx n="68" d="100"/>
          <a:sy n="68" d="100"/>
        </p:scale>
        <p:origin x="13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62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62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62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BD62FC5-6527-4ACF-95D6-163947D1BB72}" type="slidenum">
              <a:rPr lang="en-US"/>
              <a:pPr>
                <a:defRPr/>
              </a:pPr>
              <a:t>‹#›</a:t>
            </a:fld>
            <a:endParaRPr lang="en-US"/>
          </a:p>
        </p:txBody>
      </p:sp>
    </p:spTree>
    <p:extLst>
      <p:ext uri="{BB962C8B-B14F-4D97-AF65-F5344CB8AC3E}">
        <p14:creationId xmlns:p14="http://schemas.microsoft.com/office/powerpoint/2010/main" val="3530871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0281E92-B1C4-4C20-A435-2A7639C554F9}" type="slidenum">
              <a:rPr lang="en-US"/>
              <a:pPr>
                <a:defRPr/>
              </a:pPr>
              <a:t>‹#›</a:t>
            </a:fld>
            <a:endParaRPr lang="en-US"/>
          </a:p>
        </p:txBody>
      </p:sp>
    </p:spTree>
    <p:extLst>
      <p:ext uri="{BB962C8B-B14F-4D97-AF65-F5344CB8AC3E}">
        <p14:creationId xmlns:p14="http://schemas.microsoft.com/office/powerpoint/2010/main" val="26221210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D75755-3826-4E99-BB6E-A1144A0CB50A}" type="slidenum">
              <a:rPr lang="en-US" altLang="en-US" smtClean="0"/>
              <a:pPr eaLnBrk="1" hangingPunct="1"/>
              <a:t>3</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592E6E-8DD4-4520-BDE4-BB90DA249784}" type="slidenum">
              <a:rPr lang="en-US" altLang="en-US" smtClean="0"/>
              <a:pPr eaLnBrk="1" hangingPunct="1"/>
              <a:t>28</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6F783A-2EA9-4C7F-9FF7-C807C904D07D}" type="slidenum">
              <a:rPr lang="en-US" altLang="en-US" smtClean="0"/>
              <a:pPr eaLnBrk="1" hangingPunct="1"/>
              <a:t>31</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CF3B9F-BFC1-4E9D-901B-9BDB40BDB3C5}" type="slidenum">
              <a:rPr lang="en-US" altLang="en-US" smtClean="0"/>
              <a:pPr eaLnBrk="1" hangingPunct="1"/>
              <a:t>33</a:t>
            </a:fld>
            <a:endParaRPr lang="en-US" alt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Unfortunately, there are lots of crashes (note:  we use the term “crashes” because these events are preventable, whereas accidents are not!)  in work zones. Workers and motorists may get injured or sometimes killed. There may be hazards around, or conditions we are not familiar with. Work zones require our complete attention as motorists.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89296F-7A8A-49D0-8840-8B33574775D1}" type="slidenum">
              <a:rPr lang="en-US" altLang="en-US" smtClean="0"/>
              <a:pPr eaLnBrk="1" hangingPunct="1"/>
              <a:t>34</a:t>
            </a:fld>
            <a:endParaRPr lang="en-US"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Before showing this slide:</a:t>
            </a:r>
          </a:p>
          <a:p>
            <a:pPr eaLnBrk="1" hangingPunct="1"/>
            <a:endParaRPr lang="en-US" altLang="en-US" smtClean="0"/>
          </a:p>
          <a:p>
            <a:pPr eaLnBrk="1" hangingPunct="1"/>
            <a:r>
              <a:rPr lang="en-US" altLang="en-US" smtClean="0"/>
              <a:t>Ask the question, “What do you think is the cause of most of these work zone crashes”.  </a:t>
            </a:r>
          </a:p>
          <a:p>
            <a:pPr eaLnBrk="1" hangingPunct="1"/>
            <a:endParaRPr lang="en-US" altLang="en-US" smtClean="0"/>
          </a:p>
          <a:p>
            <a:pPr eaLnBrk="1" hangingPunct="1"/>
            <a:r>
              <a:rPr lang="en-US" altLang="en-US" smtClean="0"/>
              <a:t>Give the students a chance to respond.</a:t>
            </a:r>
          </a:p>
          <a:p>
            <a:pPr eaLnBrk="1" hangingPunct="1"/>
            <a:endParaRPr lang="en-US" altLang="en-US" smtClean="0"/>
          </a:p>
          <a:p>
            <a:pPr eaLnBrk="1" hangingPunct="1"/>
            <a:r>
              <a:rPr lang="en-US" altLang="en-US" smtClean="0"/>
              <a:t>The motorist is to blame for most work zone crashes.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3BA85C-F4FA-456E-B3DA-8706DA8ECCAA}" type="slidenum">
              <a:rPr lang="en-US" altLang="en-US" smtClean="0"/>
              <a:pPr eaLnBrk="1" hangingPunct="1"/>
              <a:t>36</a:t>
            </a:fld>
            <a:endParaRPr lang="en-US"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Work zones change frequently. Never assume the conditions are the same from the previous day or for that matter morning to afternoon.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45D31C-B1B1-4D1D-9975-752B13A245EC}" type="slidenum">
              <a:rPr lang="en-US" altLang="en-US" smtClean="0"/>
              <a:pPr eaLnBrk="1" hangingPunct="1"/>
              <a:t>37</a:t>
            </a:fld>
            <a:endParaRPr lang="en-US" alt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Scott’s law was enacted by the Illinois General Assembly to aid in protecting emergency workers, police, and highway workers.  The law requires that motorist must move over or slow down for stopped emergency or maintenance vehicles.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0AFE7F-49D1-4789-ADD3-23340ED0C5BB}" type="slidenum">
              <a:rPr lang="en-US" altLang="en-US" smtClean="0"/>
              <a:pPr eaLnBrk="1" hangingPunct="1"/>
              <a:t>4</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8CE99-2DA0-417C-96B2-DD536DA5FCD5}" type="slidenum">
              <a:rPr lang="en-US" altLang="en-US" smtClean="0"/>
              <a:pPr eaLnBrk="1" hangingPunct="1"/>
              <a:t>5</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D6CBC5-143D-4287-B350-EF84E296F4BE}" type="slidenum">
              <a:rPr lang="en-US" altLang="en-US" smtClean="0"/>
              <a:pPr eaLnBrk="1" hangingPunct="1"/>
              <a:t>7</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99B307-6BC7-4CAB-A7CA-B1943CC48C45}" type="slidenum">
              <a:rPr lang="en-US" altLang="en-US" smtClean="0"/>
              <a:pPr eaLnBrk="1" hangingPunct="1"/>
              <a:t>9</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ED5BE3-5403-4E8F-8D42-249759B7A569}" type="slidenum">
              <a:rPr lang="en-US" altLang="en-US" smtClean="0"/>
              <a:pPr eaLnBrk="1" hangingPunct="1"/>
              <a:t>20</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AADAD7-0C20-41EC-B294-0693FA7B0D65}" type="slidenum">
              <a:rPr lang="en-US" altLang="en-US" smtClean="0"/>
              <a:pPr eaLnBrk="1" hangingPunct="1"/>
              <a:t>21</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EE2148-E339-435D-8EC6-1E418661294B}" type="slidenum">
              <a:rPr lang="en-US" altLang="en-US" smtClean="0"/>
              <a:pPr eaLnBrk="1" hangingPunct="1"/>
              <a:t>24</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223B4-6A60-471E-BE79-EF8D43A0557F}" type="slidenum">
              <a:rPr lang="en-US" altLang="en-US" smtClean="0"/>
              <a:pPr eaLnBrk="1" hangingPunct="1"/>
              <a:t>27</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692B17-001F-426A-83A6-AC363C3CD3B4}" type="slidenum">
              <a:rPr lang="en-US"/>
              <a:pPr>
                <a:defRPr/>
              </a:pPr>
              <a:t>‹#›</a:t>
            </a:fld>
            <a:endParaRPr lang="en-US"/>
          </a:p>
        </p:txBody>
      </p:sp>
    </p:spTree>
    <p:extLst>
      <p:ext uri="{BB962C8B-B14F-4D97-AF65-F5344CB8AC3E}">
        <p14:creationId xmlns:p14="http://schemas.microsoft.com/office/powerpoint/2010/main" val="753995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0B728-987F-4389-A986-0D6D9DCD840C}" type="slidenum">
              <a:rPr lang="en-US"/>
              <a:pPr>
                <a:defRPr/>
              </a:pPr>
              <a:t>‹#›</a:t>
            </a:fld>
            <a:endParaRPr lang="en-US"/>
          </a:p>
        </p:txBody>
      </p:sp>
    </p:spTree>
    <p:extLst>
      <p:ext uri="{BB962C8B-B14F-4D97-AF65-F5344CB8AC3E}">
        <p14:creationId xmlns:p14="http://schemas.microsoft.com/office/powerpoint/2010/main" val="223243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B07D27-4F14-4A3A-A62F-976364AA6741}" type="slidenum">
              <a:rPr lang="en-US"/>
              <a:pPr>
                <a:defRPr/>
              </a:pPr>
              <a:t>‹#›</a:t>
            </a:fld>
            <a:endParaRPr lang="en-US"/>
          </a:p>
        </p:txBody>
      </p:sp>
    </p:spTree>
    <p:extLst>
      <p:ext uri="{BB962C8B-B14F-4D97-AF65-F5344CB8AC3E}">
        <p14:creationId xmlns:p14="http://schemas.microsoft.com/office/powerpoint/2010/main" val="3332372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D577BC-ADB6-49BC-B9B7-55BD7849A21A}" type="slidenum">
              <a:rPr lang="en-US"/>
              <a:pPr>
                <a:defRPr/>
              </a:pPr>
              <a:t>‹#›</a:t>
            </a:fld>
            <a:endParaRPr lang="en-US"/>
          </a:p>
        </p:txBody>
      </p:sp>
    </p:spTree>
    <p:extLst>
      <p:ext uri="{BB962C8B-B14F-4D97-AF65-F5344CB8AC3E}">
        <p14:creationId xmlns:p14="http://schemas.microsoft.com/office/powerpoint/2010/main" val="1440542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37271-8639-4CB4-A921-70387167838B}" type="slidenum">
              <a:rPr lang="en-US"/>
              <a:pPr>
                <a:defRPr/>
              </a:pPr>
              <a:t>‹#›</a:t>
            </a:fld>
            <a:endParaRPr lang="en-US"/>
          </a:p>
        </p:txBody>
      </p:sp>
    </p:spTree>
    <p:extLst>
      <p:ext uri="{BB962C8B-B14F-4D97-AF65-F5344CB8AC3E}">
        <p14:creationId xmlns:p14="http://schemas.microsoft.com/office/powerpoint/2010/main" val="96654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B4CB1B-DEF3-471B-85F9-27A217ADE9B4}" type="slidenum">
              <a:rPr lang="en-US"/>
              <a:pPr>
                <a:defRPr/>
              </a:pPr>
              <a:t>‹#›</a:t>
            </a:fld>
            <a:endParaRPr lang="en-US"/>
          </a:p>
        </p:txBody>
      </p:sp>
    </p:spTree>
    <p:extLst>
      <p:ext uri="{BB962C8B-B14F-4D97-AF65-F5344CB8AC3E}">
        <p14:creationId xmlns:p14="http://schemas.microsoft.com/office/powerpoint/2010/main" val="349812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2E6767-D9D8-46BA-88D5-B22B6AB593F3}" type="slidenum">
              <a:rPr lang="en-US"/>
              <a:pPr>
                <a:defRPr/>
              </a:pPr>
              <a:t>‹#›</a:t>
            </a:fld>
            <a:endParaRPr lang="en-US"/>
          </a:p>
        </p:txBody>
      </p:sp>
    </p:spTree>
    <p:extLst>
      <p:ext uri="{BB962C8B-B14F-4D97-AF65-F5344CB8AC3E}">
        <p14:creationId xmlns:p14="http://schemas.microsoft.com/office/powerpoint/2010/main" val="3684710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B7AAA2-7FD2-47BC-9CAE-C486624B0A1A}" type="slidenum">
              <a:rPr lang="en-US"/>
              <a:pPr>
                <a:defRPr/>
              </a:pPr>
              <a:t>‹#›</a:t>
            </a:fld>
            <a:endParaRPr lang="en-US"/>
          </a:p>
        </p:txBody>
      </p:sp>
    </p:spTree>
    <p:extLst>
      <p:ext uri="{BB962C8B-B14F-4D97-AF65-F5344CB8AC3E}">
        <p14:creationId xmlns:p14="http://schemas.microsoft.com/office/powerpoint/2010/main" val="166961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05F40-FD96-4795-BE2A-E32243F4E84A}" type="slidenum">
              <a:rPr lang="en-US"/>
              <a:pPr>
                <a:defRPr/>
              </a:pPr>
              <a:t>‹#›</a:t>
            </a:fld>
            <a:endParaRPr lang="en-US"/>
          </a:p>
        </p:txBody>
      </p:sp>
    </p:spTree>
    <p:extLst>
      <p:ext uri="{BB962C8B-B14F-4D97-AF65-F5344CB8AC3E}">
        <p14:creationId xmlns:p14="http://schemas.microsoft.com/office/powerpoint/2010/main" val="4262977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84AFFD-93A4-4BAB-8D96-10B08066054F}" type="slidenum">
              <a:rPr lang="en-US"/>
              <a:pPr>
                <a:defRPr/>
              </a:pPr>
              <a:t>‹#›</a:t>
            </a:fld>
            <a:endParaRPr lang="en-US"/>
          </a:p>
        </p:txBody>
      </p:sp>
    </p:spTree>
    <p:extLst>
      <p:ext uri="{BB962C8B-B14F-4D97-AF65-F5344CB8AC3E}">
        <p14:creationId xmlns:p14="http://schemas.microsoft.com/office/powerpoint/2010/main" val="21393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058BDC-124A-4A56-A3D5-434726589808}" type="slidenum">
              <a:rPr lang="en-US"/>
              <a:pPr>
                <a:defRPr/>
              </a:pPr>
              <a:t>‹#›</a:t>
            </a:fld>
            <a:endParaRPr lang="en-US"/>
          </a:p>
        </p:txBody>
      </p:sp>
    </p:spTree>
    <p:extLst>
      <p:ext uri="{BB962C8B-B14F-4D97-AF65-F5344CB8AC3E}">
        <p14:creationId xmlns:p14="http://schemas.microsoft.com/office/powerpoint/2010/main" val="2159442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BB58C3-F816-4950-A6C7-AB341EE77B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mA80D-G5sto" TargetMode="External"/><Relationship Id="rId2" Type="http://schemas.openxmlformats.org/officeDocument/2006/relationships/hyperlink" Target="https://www.youtube.com/watch?v=S9jrCEVOvr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tRLvMUYcap8" TargetMode="External"/><Relationship Id="rId2" Type="http://schemas.openxmlformats.org/officeDocument/2006/relationships/hyperlink" Target="https://www.youtube.com/watch?v=WHz3pDLjTS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images.google.com/imgres?imgurl=http://farm1.static.flickr.com/36/100108434_7e7472e892.jpg?v%3D0&amp;imgrefurl=http://www.flickr.com/photos/joecashin/100108434/in/set-72157600237534999/&amp;h=375&amp;w=500&amp;sz=93&amp;hl=en&amp;start=70&amp;um=1&amp;tbnid=tLRtjbKV7QSHuM:&amp;tbnh=98&amp;tbnw=130&amp;prev=/images?q%3DSlow%2Bmoving%2Bvehicles%26start%3D60%26ndsp%3D20%26um%3D1%26hl%3Den%26rls%3Dcom.microsoft:en-us:IE-SearchBox%26rlz%3D1I7ADBR%26sa%3DN" TargetMode="External"/><Relationship Id="rId5" Type="http://schemas.openxmlformats.org/officeDocument/2006/relationships/image" Target="../media/image47.jpeg"/><Relationship Id="rId4" Type="http://schemas.openxmlformats.org/officeDocument/2006/relationships/hyperlink" Target="http://images.google.com/imgres?imgurl=http://www.northerntool.com/images/product/images/17108_lg.jpg&amp;imgrefurl=http://www.northerntool.com/webapp/wcs/stores/servlet/product_6970_200313949_200313949&amp;h=400&amp;w=400&amp;sz=9&amp;hl=en&amp;start=1&amp;um=1&amp;tbnid=-G-R0_B8m3UDtM:&amp;tbnh=124&amp;tbnw=124&amp;prev=/images?q%3DSlow%2Bmoving%2Bvehicles%26um%3D1%26hl%3Den%26rls%3Dcom.microsoft:en-us:IE-SearchBox%26rlz%3D1I7ADB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wmf"/><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wmf"/><Relationship Id="rId7" Type="http://schemas.openxmlformats.org/officeDocument/2006/relationships/image" Target="../media/image68.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 Id="rId9" Type="http://schemas.openxmlformats.org/officeDocument/2006/relationships/image" Target="../media/image70.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4.png"/><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hyperlink" Target="http://us.lrd.yahoo.com/_ylt=An8n8pLZoOFD7MGHwVBRw_MbFt0A;_ylu=X3oDMTBuZWZoODVqBF9zAzIzNTAxMzc5BGx0AzAEc2VjA3Ny/SIG=11m6kpg67/**http:/store.yahoo.com/ehobbies-com/mdp31001.html" TargetMode="External"/><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epsi MAX &amp; Jeff Gordon Present- Test Driv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8804560" cy="5334000"/>
          </a:xfrm>
        </p:spPr>
      </p:pic>
    </p:spTree>
    <p:extLst>
      <p:ext uri="{BB962C8B-B14F-4D97-AF65-F5344CB8AC3E}">
        <p14:creationId xmlns:p14="http://schemas.microsoft.com/office/powerpoint/2010/main" val="25062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an You Do This- - Scooter Crash Super Mario Styl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9210925" cy="5562600"/>
          </a:xfrm>
        </p:spPr>
      </p:pic>
    </p:spTree>
    <p:extLst>
      <p:ext uri="{BB962C8B-B14F-4D97-AF65-F5344CB8AC3E}">
        <p14:creationId xmlns:p14="http://schemas.microsoft.com/office/powerpoint/2010/main" val="246732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dirty="0" smtClean="0">
                <a:solidFill>
                  <a:schemeClr val="bg1"/>
                </a:solidFill>
              </a:rPr>
              <a:t>But look out, idiots out there!</a:t>
            </a:r>
            <a:endParaRPr lang="en-US" dirty="0">
              <a:solidFill>
                <a:schemeClr val="bg1"/>
              </a:solidFill>
            </a:endParaRPr>
          </a:p>
        </p:txBody>
      </p:sp>
      <p:pic>
        <p:nvPicPr>
          <p:cNvPr id="4" name="ACCIDENT CAUGHT ON TAPE - Motorcycle wreck nearly cuts guys foot off - (Most Dari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838200"/>
            <a:ext cx="8534400" cy="5231789"/>
          </a:xfrm>
        </p:spPr>
      </p:pic>
    </p:spTree>
    <p:extLst>
      <p:ext uri="{BB962C8B-B14F-4D97-AF65-F5344CB8AC3E}">
        <p14:creationId xmlns:p14="http://schemas.microsoft.com/office/powerpoint/2010/main" val="423063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2) </a:t>
            </a:r>
            <a:r>
              <a:rPr lang="en-US" b="1" dirty="0" smtClean="0">
                <a:solidFill>
                  <a:schemeClr val="tx1"/>
                </a:solidFill>
              </a:rPr>
              <a:t>Where to look for motorcycles (7 areas)?</a:t>
            </a:r>
            <a:endParaRPr lang="en-US" b="1" dirty="0">
              <a:solidFill>
                <a:schemeClr val="tx1"/>
              </a:solidFill>
            </a:endParaRPr>
          </a:p>
        </p:txBody>
      </p:sp>
      <p:sp>
        <p:nvSpPr>
          <p:cNvPr id="3" name="Content Placeholder 2"/>
          <p:cNvSpPr>
            <a:spLocks noGrp="1"/>
          </p:cNvSpPr>
          <p:nvPr>
            <p:ph idx="1"/>
          </p:nvPr>
        </p:nvSpPr>
        <p:spPr/>
        <p:txBody>
          <a:bodyPr/>
          <a:lstStyle/>
          <a:p>
            <a:r>
              <a:rPr lang="en-US" dirty="0" smtClean="0"/>
              <a:t>1) Car turning left in front of motorcycle</a:t>
            </a:r>
          </a:p>
          <a:p>
            <a:r>
              <a:rPr lang="en-US" dirty="0" smtClean="0"/>
              <a:t>2) Car turning right in front of motorcycle</a:t>
            </a:r>
          </a:p>
          <a:p>
            <a:r>
              <a:rPr lang="en-US" dirty="0" smtClean="0"/>
              <a:t>3) Motorcycle turning left </a:t>
            </a:r>
          </a:p>
          <a:p>
            <a:r>
              <a:rPr lang="en-US" dirty="0" smtClean="0"/>
              <a:t>4) Driver’s Blind Spot</a:t>
            </a:r>
          </a:p>
          <a:p>
            <a:r>
              <a:rPr lang="en-US" dirty="0" smtClean="0"/>
              <a:t>5) </a:t>
            </a:r>
            <a:r>
              <a:rPr lang="en-US" dirty="0" smtClean="0">
                <a:solidFill>
                  <a:srgbClr val="FF0000"/>
                </a:solidFill>
              </a:rPr>
              <a:t>(3)</a:t>
            </a:r>
            <a:r>
              <a:rPr lang="en-US" dirty="0" smtClean="0"/>
              <a:t>Tailgating motorcycle</a:t>
            </a:r>
          </a:p>
          <a:p>
            <a:r>
              <a:rPr lang="en-US" dirty="0" smtClean="0"/>
              <a:t>6) Motorcyclist passing on Right or Left</a:t>
            </a:r>
          </a:p>
          <a:p>
            <a:r>
              <a:rPr lang="en-US" dirty="0" smtClean="0"/>
              <a:t>7) Motorcyclist meeting oncoming Car</a:t>
            </a:r>
            <a:endParaRPr lang="en-US" dirty="0"/>
          </a:p>
        </p:txBody>
      </p:sp>
    </p:spTree>
    <p:extLst>
      <p:ext uri="{BB962C8B-B14F-4D97-AF65-F5344CB8AC3E}">
        <p14:creationId xmlns:p14="http://schemas.microsoft.com/office/powerpoint/2010/main" val="31462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229600" cy="639762"/>
          </a:xfrm>
        </p:spPr>
        <p:txBody>
          <a:bodyPr/>
          <a:lstStyle/>
          <a:p>
            <a:r>
              <a:rPr lang="en-US" altLang="en-US" sz="3200" smtClean="0"/>
              <a:t>Pedestrians and Special Vehicles</a:t>
            </a:r>
          </a:p>
        </p:txBody>
      </p:sp>
      <p:sp>
        <p:nvSpPr>
          <p:cNvPr id="15363" name="Content Placeholder 2"/>
          <p:cNvSpPr>
            <a:spLocks noGrp="1"/>
          </p:cNvSpPr>
          <p:nvPr>
            <p:ph idx="1"/>
          </p:nvPr>
        </p:nvSpPr>
        <p:spPr>
          <a:xfrm>
            <a:off x="228600" y="914400"/>
            <a:ext cx="8458200" cy="2971800"/>
          </a:xfrm>
        </p:spPr>
        <p:txBody>
          <a:bodyPr/>
          <a:lstStyle/>
          <a:p>
            <a:r>
              <a:rPr lang="en-US" altLang="en-US" sz="2400" dirty="0" smtClean="0"/>
              <a:t>Pedestrians who do not drive are not fully aware of traffic laws and signals.</a:t>
            </a:r>
          </a:p>
          <a:p>
            <a:r>
              <a:rPr lang="en-US" altLang="en-US" sz="2400" dirty="0" smtClean="0">
                <a:solidFill>
                  <a:srgbClr val="FF0000"/>
                </a:solidFill>
              </a:rPr>
              <a:t>6)</a:t>
            </a:r>
            <a:r>
              <a:rPr lang="en-US" altLang="en-US" sz="2400" dirty="0" smtClean="0"/>
              <a:t> Children and older people are at most risk.</a:t>
            </a:r>
          </a:p>
          <a:p>
            <a:r>
              <a:rPr lang="en-US" altLang="en-US" sz="2400" dirty="0" smtClean="0"/>
              <a:t>Children = less visible to drivers</a:t>
            </a:r>
          </a:p>
          <a:p>
            <a:r>
              <a:rPr lang="en-US" altLang="en-US" sz="2400" dirty="0" smtClean="0"/>
              <a:t>Children = lack judgment to know when safe                      to cross streets.</a:t>
            </a:r>
          </a:p>
          <a:p>
            <a:endParaRPr lang="en-US" altLang="en-US" sz="2400" dirty="0" smtClean="0"/>
          </a:p>
        </p:txBody>
      </p:sp>
      <p:pic>
        <p:nvPicPr>
          <p:cNvPr id="153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820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81400"/>
            <a:ext cx="2520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685800"/>
          </a:xfrm>
        </p:spPr>
        <p:txBody>
          <a:bodyPr/>
          <a:lstStyle/>
          <a:p>
            <a:r>
              <a:rPr lang="en-US" altLang="en-US" sz="3200" smtClean="0"/>
              <a:t>When to Watch out for Pedestrians</a:t>
            </a:r>
          </a:p>
        </p:txBody>
      </p:sp>
      <p:sp>
        <p:nvSpPr>
          <p:cNvPr id="16387" name="Content Placeholder 2"/>
          <p:cNvSpPr>
            <a:spLocks noGrp="1"/>
          </p:cNvSpPr>
          <p:nvPr>
            <p:ph idx="1"/>
          </p:nvPr>
        </p:nvSpPr>
        <p:spPr>
          <a:xfrm>
            <a:off x="228600" y="762000"/>
            <a:ext cx="5791200" cy="5791200"/>
          </a:xfrm>
        </p:spPr>
        <p:txBody>
          <a:bodyPr/>
          <a:lstStyle/>
          <a:p>
            <a:r>
              <a:rPr lang="en-US" altLang="en-US" sz="2400" smtClean="0"/>
              <a:t>Intersections</a:t>
            </a:r>
          </a:p>
          <a:p>
            <a:r>
              <a:rPr lang="en-US" altLang="en-US" sz="2400" smtClean="0"/>
              <a:t>Pedestrian walkways</a:t>
            </a:r>
          </a:p>
          <a:p>
            <a:r>
              <a:rPr lang="en-US" altLang="en-US" sz="2400" smtClean="0"/>
              <a:t>When approaching alleys and driveways.</a:t>
            </a:r>
          </a:p>
          <a:p>
            <a:endParaRPr lang="en-US" altLang="en-US" sz="2400" smtClean="0"/>
          </a:p>
          <a:p>
            <a:endParaRPr lang="en-US" altLang="en-US" sz="2400" smtClean="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762000"/>
            <a:ext cx="31242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24622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86000"/>
            <a:ext cx="248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563562"/>
          </a:xfrm>
        </p:spPr>
        <p:txBody>
          <a:bodyPr/>
          <a:lstStyle/>
          <a:p>
            <a:r>
              <a:rPr lang="en-US" altLang="en-US" sz="3200" smtClean="0"/>
              <a:t>When to Watch out for Pedestrians</a:t>
            </a:r>
          </a:p>
        </p:txBody>
      </p:sp>
      <p:sp>
        <p:nvSpPr>
          <p:cNvPr id="17411" name="Content Placeholder 2"/>
          <p:cNvSpPr>
            <a:spLocks noGrp="1"/>
          </p:cNvSpPr>
          <p:nvPr>
            <p:ph idx="1"/>
          </p:nvPr>
        </p:nvSpPr>
        <p:spPr>
          <a:xfrm>
            <a:off x="228600" y="838200"/>
            <a:ext cx="8686800" cy="3200400"/>
          </a:xfrm>
        </p:spPr>
        <p:txBody>
          <a:bodyPr/>
          <a:lstStyle/>
          <a:p>
            <a:r>
              <a:rPr lang="en-US" altLang="en-US" sz="2400" smtClean="0"/>
              <a:t>Business districts.</a:t>
            </a:r>
          </a:p>
          <a:p>
            <a:r>
              <a:rPr lang="en-US" altLang="en-US" sz="2400" smtClean="0"/>
              <a:t>Residential areas</a:t>
            </a:r>
          </a:p>
          <a:p>
            <a:r>
              <a:rPr lang="en-US" altLang="en-US" sz="2400" smtClean="0"/>
              <a:t>Jogging areas</a:t>
            </a:r>
          </a:p>
          <a:p>
            <a:r>
              <a:rPr lang="en-US" altLang="en-US" sz="2400" smtClean="0"/>
              <a:t>Parking lots</a:t>
            </a:r>
          </a:p>
          <a:p>
            <a:r>
              <a:rPr lang="en-US" altLang="en-US" sz="2400" smtClean="0"/>
              <a:t>Parks</a:t>
            </a:r>
          </a:p>
          <a:p>
            <a:r>
              <a:rPr lang="en-US" altLang="en-US" sz="2400" smtClean="0"/>
              <a:t>Schools</a:t>
            </a:r>
          </a:p>
          <a:p>
            <a:r>
              <a:rPr lang="en-US" altLang="en-US" sz="2400" smtClean="0"/>
              <a:t>Hospitals</a:t>
            </a: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762000"/>
            <a:ext cx="1962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838200"/>
            <a:ext cx="2260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276600"/>
            <a:ext cx="329565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667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334962"/>
          </a:xfrm>
        </p:spPr>
        <p:txBody>
          <a:bodyPr/>
          <a:lstStyle/>
          <a:p>
            <a:r>
              <a:rPr lang="en-US" altLang="en-US" sz="3200" smtClean="0"/>
              <a:t>Special Purpose Vehicles</a:t>
            </a:r>
          </a:p>
        </p:txBody>
      </p:sp>
      <p:sp>
        <p:nvSpPr>
          <p:cNvPr id="20483" name="Content Placeholder 2"/>
          <p:cNvSpPr>
            <a:spLocks noGrp="1"/>
          </p:cNvSpPr>
          <p:nvPr>
            <p:ph idx="1"/>
          </p:nvPr>
        </p:nvSpPr>
        <p:spPr>
          <a:xfrm>
            <a:off x="228600" y="762000"/>
            <a:ext cx="8763000" cy="1295400"/>
          </a:xfrm>
        </p:spPr>
        <p:txBody>
          <a:bodyPr/>
          <a:lstStyle/>
          <a:p>
            <a:r>
              <a:rPr lang="en-US" altLang="en-US" sz="2400" smtClean="0"/>
              <a:t>Snow Plows in Winter</a:t>
            </a:r>
          </a:p>
          <a:p>
            <a:endParaRPr lang="en-US" altLang="en-US" sz="2400" smtClean="0"/>
          </a:p>
        </p:txBody>
      </p:sp>
      <p:pic>
        <p:nvPicPr>
          <p:cNvPr id="2048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5908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38200"/>
            <a:ext cx="44196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429000"/>
            <a:ext cx="4762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www.youtube.com/watch?v=S9jrCEVOvrY</a:t>
            </a:r>
            <a:endParaRPr lang="en-US" dirty="0" smtClean="0"/>
          </a:p>
          <a:p>
            <a:endParaRPr lang="en-US" dirty="0"/>
          </a:p>
          <a:p>
            <a:pPr marL="0" indent="0">
              <a:buNone/>
            </a:pPr>
            <a:endParaRPr lang="en-US" dirty="0" smtClean="0"/>
          </a:p>
          <a:p>
            <a:r>
              <a:rPr lang="en-US" dirty="0">
                <a:hlinkClick r:id="rId3"/>
              </a:rPr>
              <a:t>https://</a:t>
            </a:r>
            <a:r>
              <a:rPr lang="en-US" dirty="0" smtClean="0">
                <a:hlinkClick r:id="rId3"/>
              </a:rPr>
              <a:t>www.youtube.com/watch?v=mA80D-G5sto</a:t>
            </a:r>
            <a:endParaRPr lang="en-US" dirty="0" smtClean="0"/>
          </a:p>
          <a:p>
            <a:endParaRPr lang="en-US" dirty="0"/>
          </a:p>
        </p:txBody>
      </p:sp>
    </p:spTree>
    <p:extLst>
      <p:ext uri="{BB962C8B-B14F-4D97-AF65-F5344CB8AC3E}">
        <p14:creationId xmlns:p14="http://schemas.microsoft.com/office/powerpoint/2010/main" val="2587936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152400" y="304800"/>
            <a:ext cx="8610600" cy="5897563"/>
          </a:xfrm>
        </p:spPr>
        <p:txBody>
          <a:bodyPr/>
          <a:lstStyle/>
          <a:p>
            <a:r>
              <a:rPr lang="en-US" altLang="en-US" sz="2400" dirty="0" smtClean="0">
                <a:solidFill>
                  <a:srgbClr val="FF0000"/>
                </a:solidFill>
              </a:rPr>
              <a:t>7)</a:t>
            </a:r>
            <a:r>
              <a:rPr lang="en-US" altLang="en-US" sz="2400" dirty="0" smtClean="0"/>
              <a:t> Recreational Vehicles.</a:t>
            </a:r>
          </a:p>
          <a:p>
            <a:r>
              <a:rPr lang="en-US" altLang="en-US" sz="2400" dirty="0" smtClean="0"/>
              <a:t>Local buses (CTA, PACE)</a:t>
            </a:r>
          </a:p>
          <a:p>
            <a:r>
              <a:rPr lang="en-US" altLang="en-US" sz="2400" dirty="0" smtClean="0"/>
              <a:t>School buses</a:t>
            </a:r>
          </a:p>
          <a:p>
            <a:endParaRPr lang="en-US" altLang="en-US" dirty="0" smtClean="0"/>
          </a:p>
        </p:txBody>
      </p:sp>
      <p:pic>
        <p:nvPicPr>
          <p:cNvPr id="2253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430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63" y="0"/>
            <a:ext cx="34496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352800"/>
            <a:ext cx="33337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76600"/>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Speed Dating</a:t>
            </a:r>
            <a:endParaRPr lang="en-US"/>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www.youtube.com/watch?v=WHz3pDLjTSY</a:t>
            </a:r>
            <a:endParaRPr lang="en-US" dirty="0" smtClean="0"/>
          </a:p>
          <a:p>
            <a:pPr marL="0" indent="0">
              <a:buNone/>
            </a:pPr>
            <a:endParaRPr lang="en-US" dirty="0"/>
          </a:p>
          <a:p>
            <a:pPr marL="0" indent="0">
              <a:buNone/>
            </a:pPr>
            <a:endParaRPr lang="en-US" dirty="0" smtClean="0"/>
          </a:p>
          <a:p>
            <a:r>
              <a:rPr lang="en-US" dirty="0">
                <a:hlinkClick r:id="rId3"/>
              </a:rPr>
              <a:t>https://</a:t>
            </a:r>
            <a:r>
              <a:rPr lang="en-US" dirty="0" smtClean="0">
                <a:hlinkClick r:id="rId3"/>
              </a:rPr>
              <a:t>www.youtube.com/watch?v=tRLvMUYcap8</a:t>
            </a:r>
            <a:endParaRPr lang="en-US" dirty="0" smtClean="0"/>
          </a:p>
          <a:p>
            <a:endParaRPr lang="en-US" dirty="0"/>
          </a:p>
        </p:txBody>
      </p:sp>
    </p:spTree>
    <p:extLst>
      <p:ext uri="{BB962C8B-B14F-4D97-AF65-F5344CB8AC3E}">
        <p14:creationId xmlns:p14="http://schemas.microsoft.com/office/powerpoint/2010/main" val="1592000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334962"/>
          </a:xfrm>
          <a:solidFill>
            <a:schemeClr val="accent1"/>
          </a:solidFill>
        </p:spPr>
        <p:txBody>
          <a:bodyPr/>
          <a:lstStyle/>
          <a:p>
            <a:pPr eaLnBrk="1" hangingPunct="1"/>
            <a:r>
              <a:rPr lang="en-US" altLang="en-US" sz="3200" smtClean="0"/>
              <a:t>School Buses</a:t>
            </a:r>
          </a:p>
        </p:txBody>
      </p:sp>
      <p:sp>
        <p:nvSpPr>
          <p:cNvPr id="23555" name="Rectangle 3"/>
          <p:cNvSpPr>
            <a:spLocks noGrp="1" noChangeArrowheads="1"/>
          </p:cNvSpPr>
          <p:nvPr>
            <p:ph type="body" idx="1"/>
          </p:nvPr>
        </p:nvSpPr>
        <p:spPr>
          <a:xfrm>
            <a:off x="228600" y="838200"/>
            <a:ext cx="8915400" cy="5287963"/>
          </a:xfrm>
          <a:solidFill>
            <a:schemeClr val="accent1"/>
          </a:solidFill>
        </p:spPr>
        <p:txBody>
          <a:bodyPr/>
          <a:lstStyle/>
          <a:p>
            <a:pPr eaLnBrk="1" hangingPunct="1"/>
            <a:r>
              <a:rPr lang="en-US" altLang="en-US" sz="2400" smtClean="0"/>
              <a:t>On a 2 lane street, both directions must stop.</a:t>
            </a:r>
          </a:p>
        </p:txBody>
      </p:sp>
      <p:pic>
        <p:nvPicPr>
          <p:cNvPr id="23556" name="Picture 5" descr="bu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845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762000"/>
          </a:xfrm>
          <a:solidFill>
            <a:schemeClr val="accent1"/>
          </a:solidFill>
        </p:spPr>
        <p:txBody>
          <a:bodyPr/>
          <a:lstStyle/>
          <a:p>
            <a:pPr eaLnBrk="1" hangingPunct="1"/>
            <a:r>
              <a:rPr lang="en-US" altLang="en-US" sz="3200" b="1" smtClean="0"/>
              <a:t>School Bus</a:t>
            </a:r>
          </a:p>
        </p:txBody>
      </p:sp>
      <p:sp>
        <p:nvSpPr>
          <p:cNvPr id="24579" name="Rectangle 3"/>
          <p:cNvSpPr>
            <a:spLocks noGrp="1" noChangeArrowheads="1"/>
          </p:cNvSpPr>
          <p:nvPr>
            <p:ph type="body" idx="1"/>
          </p:nvPr>
        </p:nvSpPr>
        <p:spPr>
          <a:xfrm>
            <a:off x="457200" y="762000"/>
            <a:ext cx="8229600" cy="5364163"/>
          </a:xfrm>
          <a:solidFill>
            <a:schemeClr val="accent1"/>
          </a:solidFill>
        </p:spPr>
        <p:txBody>
          <a:bodyPr/>
          <a:lstStyle/>
          <a:p>
            <a:pPr eaLnBrk="1" hangingPunct="1"/>
            <a:r>
              <a:rPr lang="en-US" altLang="en-US" sz="2400" smtClean="0"/>
              <a:t>On a four lane, stop behind the school bus.</a:t>
            </a:r>
          </a:p>
        </p:txBody>
      </p:sp>
      <p:pic>
        <p:nvPicPr>
          <p:cNvPr id="24580" name="Picture 5" descr="When to stop for a School Bus: Divided highway of four lanes or more with a median sepa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8610600"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152400" y="228600"/>
            <a:ext cx="8534400" cy="5897563"/>
          </a:xfrm>
        </p:spPr>
        <p:txBody>
          <a:bodyPr/>
          <a:lstStyle/>
          <a:p>
            <a:r>
              <a:rPr lang="en-US" altLang="en-US" sz="2400" smtClean="0"/>
              <a:t>Emergency Vehicles.</a:t>
            </a:r>
          </a:p>
          <a:p>
            <a:endParaRPr lang="en-US" altLang="en-US" smtClean="0"/>
          </a:p>
        </p:txBody>
      </p:sp>
      <p:pic>
        <p:nvPicPr>
          <p:cNvPr id="2560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37338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388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descr="Diagram showing how to yeild to an  emergecny vehi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76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descr="firetruck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895600"/>
            <a:ext cx="44958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ield to Emergency Vehicl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897563"/>
          </a:xfrm>
        </p:spPr>
      </p:pic>
    </p:spTree>
    <p:extLst>
      <p:ext uri="{BB962C8B-B14F-4D97-AF65-F5344CB8AC3E}">
        <p14:creationId xmlns:p14="http://schemas.microsoft.com/office/powerpoint/2010/main" val="183634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762000"/>
          </a:xfrm>
          <a:solidFill>
            <a:schemeClr val="accent1"/>
          </a:solidFill>
        </p:spPr>
        <p:txBody>
          <a:bodyPr/>
          <a:lstStyle/>
          <a:p>
            <a:pPr eaLnBrk="1" hangingPunct="1"/>
            <a:r>
              <a:rPr lang="en-US" altLang="en-US" sz="3200" b="1" smtClean="0"/>
              <a:t>Emergency Vehicles</a:t>
            </a:r>
          </a:p>
        </p:txBody>
      </p:sp>
      <p:pic>
        <p:nvPicPr>
          <p:cNvPr id="26627" name="Picture 7" descr="mediawebser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458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4714" y="5308599"/>
            <a:ext cx="8001000" cy="769441"/>
          </a:xfrm>
          <a:prstGeom prst="rect">
            <a:avLst/>
          </a:prstGeom>
          <a:noFill/>
        </p:spPr>
        <p:txBody>
          <a:bodyPr wrap="square" rtlCol="0">
            <a:spAutoFit/>
          </a:bodyPr>
          <a:lstStyle/>
          <a:p>
            <a:r>
              <a:rPr lang="en-US" sz="2200" dirty="0" smtClean="0"/>
              <a:t>If light is </a:t>
            </a:r>
            <a:r>
              <a:rPr lang="en-US" sz="2200" b="1" u="sng" dirty="0" smtClean="0"/>
              <a:t>flashing</a:t>
            </a:r>
            <a:r>
              <a:rPr lang="en-US" sz="2200" dirty="0" smtClean="0"/>
              <a:t>, emergency vehicle is on </a:t>
            </a:r>
            <a:r>
              <a:rPr lang="en-US" sz="2200" b="1" dirty="0" smtClean="0"/>
              <a:t>your</a:t>
            </a:r>
            <a:r>
              <a:rPr lang="en-US" sz="2200" dirty="0" smtClean="0"/>
              <a:t> </a:t>
            </a:r>
            <a:r>
              <a:rPr lang="en-US" sz="2200" b="1" dirty="0" smtClean="0"/>
              <a:t>street</a:t>
            </a:r>
          </a:p>
          <a:p>
            <a:r>
              <a:rPr lang="en-US" sz="2200" dirty="0" smtClean="0"/>
              <a:t>If light is </a:t>
            </a:r>
            <a:r>
              <a:rPr lang="en-US" sz="2200" b="1" u="sng" dirty="0" smtClean="0"/>
              <a:t>solid</a:t>
            </a:r>
            <a:r>
              <a:rPr lang="en-US" sz="2200" dirty="0" smtClean="0"/>
              <a:t>, emergency vehicle is on the </a:t>
            </a:r>
            <a:r>
              <a:rPr lang="en-US" sz="2200" b="1" dirty="0" smtClean="0"/>
              <a:t>cross street</a:t>
            </a:r>
            <a:endParaRPr lang="en-US" sz="22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ield To Emergency Vehicl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29486" cy="6354763"/>
          </a:xfrm>
        </p:spPr>
      </p:pic>
    </p:spTree>
    <p:extLst>
      <p:ext uri="{BB962C8B-B14F-4D97-AF65-F5344CB8AC3E}">
        <p14:creationId xmlns:p14="http://schemas.microsoft.com/office/powerpoint/2010/main" val="187816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228600" y="0"/>
            <a:ext cx="8458200" cy="6126163"/>
          </a:xfrm>
        </p:spPr>
        <p:txBody>
          <a:bodyPr/>
          <a:lstStyle/>
          <a:p>
            <a:pPr marL="0" indent="0">
              <a:buNone/>
            </a:pPr>
            <a:r>
              <a:rPr lang="en-US" altLang="en-US" sz="2400" dirty="0" smtClean="0"/>
              <a:t>	</a:t>
            </a:r>
            <a:r>
              <a:rPr lang="en-US" altLang="en-US" sz="2400" b="1" dirty="0" smtClean="0"/>
              <a:t>In Rural Areas…</a:t>
            </a:r>
          </a:p>
          <a:p>
            <a:r>
              <a:rPr lang="en-US" altLang="en-US" sz="2400" dirty="0" smtClean="0"/>
              <a:t>Slow, large moving farm machinery in summer</a:t>
            </a:r>
          </a:p>
          <a:p>
            <a:r>
              <a:rPr lang="en-US" altLang="en-US" sz="2400" dirty="0" smtClean="0"/>
              <a:t>Mobile homes being transported. (Wide Load)</a:t>
            </a:r>
          </a:p>
          <a:p>
            <a:endParaRPr lang="en-US" altLang="en-US" dirty="0" smtClean="0"/>
          </a:p>
        </p:txBody>
      </p:sp>
      <p:pic>
        <p:nvPicPr>
          <p:cNvPr id="276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5" y="0"/>
            <a:ext cx="204787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2105"/>
            <a:ext cx="6781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17108_l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962400"/>
            <a:ext cx="2209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8" descr="100108434_7e7472e89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581400"/>
            <a:ext cx="38100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28600"/>
            <a:ext cx="3886200" cy="457200"/>
          </a:xfrm>
          <a:solidFill>
            <a:schemeClr val="accent1"/>
          </a:solidFill>
        </p:spPr>
        <p:txBody>
          <a:bodyPr/>
          <a:lstStyle/>
          <a:p>
            <a:pPr algn="l" eaLnBrk="1" hangingPunct="1"/>
            <a:r>
              <a:rPr lang="en-US" altLang="en-US" b="1" dirty="0" smtClean="0"/>
              <a:t>	</a:t>
            </a:r>
            <a:r>
              <a:rPr lang="en-US" altLang="en-US" b="1" dirty="0" smtClean="0">
                <a:solidFill>
                  <a:srgbClr val="FF0000"/>
                </a:solidFill>
              </a:rPr>
              <a:t>8) </a:t>
            </a:r>
            <a:r>
              <a:rPr lang="en-US" altLang="en-US" sz="3200" b="1" dirty="0" smtClean="0">
                <a:solidFill>
                  <a:srgbClr val="FF0000"/>
                </a:solidFill>
              </a:rPr>
              <a:t>Big Trucks  </a:t>
            </a:r>
            <a:endParaRPr lang="en-US" altLang="en-US" b="1" dirty="0" smtClean="0">
              <a:solidFill>
                <a:srgbClr val="FF0000"/>
              </a:solidFill>
            </a:endParaRPr>
          </a:p>
        </p:txBody>
      </p:sp>
      <p:sp>
        <p:nvSpPr>
          <p:cNvPr id="30723" name="Rectangle 3"/>
          <p:cNvSpPr>
            <a:spLocks noGrp="1" noChangeArrowheads="1"/>
          </p:cNvSpPr>
          <p:nvPr>
            <p:ph type="body" idx="1"/>
          </p:nvPr>
        </p:nvSpPr>
        <p:spPr>
          <a:xfrm>
            <a:off x="228600" y="838200"/>
            <a:ext cx="4267200" cy="2438400"/>
          </a:xfrm>
          <a:solidFill>
            <a:schemeClr val="accent1"/>
          </a:solidFill>
        </p:spPr>
        <p:txBody>
          <a:bodyPr/>
          <a:lstStyle/>
          <a:p>
            <a:pPr eaLnBrk="1" hangingPunct="1"/>
            <a:r>
              <a:rPr lang="en-US" altLang="en-US" sz="2400" dirty="0" smtClean="0"/>
              <a:t>Keep a larger space cushion following a truck so you can see better.</a:t>
            </a:r>
          </a:p>
          <a:p>
            <a:pPr eaLnBrk="1" hangingPunct="1"/>
            <a:r>
              <a:rPr lang="en-US" altLang="en-US" sz="2400" dirty="0" smtClean="0">
                <a:solidFill>
                  <a:srgbClr val="FF0000"/>
                </a:solidFill>
              </a:rPr>
              <a:t>9) Large trucks make wide right turns</a:t>
            </a:r>
            <a:r>
              <a:rPr lang="en-US" altLang="en-US" sz="2400" dirty="0" smtClean="0"/>
              <a:t>.</a:t>
            </a:r>
          </a:p>
          <a:p>
            <a:pPr eaLnBrk="1" hangingPunct="1"/>
            <a:r>
              <a:rPr lang="en-US" altLang="en-US" sz="2400" dirty="0" smtClean="0"/>
              <a:t>Stay out of the no-zone.</a:t>
            </a:r>
          </a:p>
        </p:txBody>
      </p:sp>
      <p:pic>
        <p:nvPicPr>
          <p:cNvPr id="30724" name="Picture 6" descr="6982_web_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8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05200"/>
            <a:ext cx="5191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0"/>
            <a:ext cx="8229600" cy="762000"/>
          </a:xfrm>
          <a:solidFill>
            <a:schemeClr val="accent1"/>
          </a:solidFill>
        </p:spPr>
        <p:txBody>
          <a:bodyPr/>
          <a:lstStyle/>
          <a:p>
            <a:pPr eaLnBrk="1" hangingPunct="1"/>
            <a:r>
              <a:rPr lang="en-US" altLang="en-US" sz="3200" b="1" dirty="0" smtClean="0">
                <a:solidFill>
                  <a:srgbClr val="FF0000"/>
                </a:solidFill>
              </a:rPr>
              <a:t>10) No Zones</a:t>
            </a:r>
          </a:p>
        </p:txBody>
      </p:sp>
      <p:pic>
        <p:nvPicPr>
          <p:cNvPr id="31747" name="Picture 7" descr="No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71" y="609600"/>
            <a:ext cx="868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876800"/>
            <a:ext cx="49530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808869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
            <a:ext cx="7772400" cy="685800"/>
          </a:xfrm>
        </p:spPr>
        <p:txBody>
          <a:bodyPr/>
          <a:lstStyle/>
          <a:p>
            <a:pPr eaLnBrk="1" hangingPunct="1"/>
            <a:r>
              <a:rPr lang="en-US" altLang="en-US" sz="4000" b="1" dirty="0" smtClean="0">
                <a:solidFill>
                  <a:srgbClr val="FF0000"/>
                </a:solidFill>
              </a:rPr>
              <a:t>1)</a:t>
            </a:r>
            <a:r>
              <a:rPr lang="en-US" altLang="en-US" sz="4000" b="1" dirty="0" smtClean="0"/>
              <a:t> Chapter 8: Sharing the Roadway</a:t>
            </a:r>
          </a:p>
        </p:txBody>
      </p:sp>
      <p:pic>
        <p:nvPicPr>
          <p:cNvPr id="2051" name="Picture 4" descr="ist2_2151277_share_the_road_road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295400"/>
            <a:ext cx="35544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TrafficJamAle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95400"/>
            <a:ext cx="48847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chris_wingate\AppData\Local\Microsoft\Windows\Temporary Internet Files\Content.IE5\9YE350XR\MC90031835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936" y="2335098"/>
            <a:ext cx="2836135" cy="15459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chris_wingate\AppData\Local\Microsoft\Windows\Temporary Internet Files\Content.IE5\9YE350XR\MC90043473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050" y="2784366"/>
            <a:ext cx="304657" cy="304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c.autoexpress.co.uk/sites/autoexpressuk/files/styles/gallery/public/images/car_photo_4940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58410" y="2906751"/>
            <a:ext cx="1648947" cy="11288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52600" y="3881048"/>
            <a:ext cx="10896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C:\Users\chris_wingate\AppData\Local\Microsoft\Windows\Temporary Internet Files\Content.IE5\IO8X83QJ\MC900440337[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2021">
            <a:off x="-358580" y="3063786"/>
            <a:ext cx="1739693" cy="94004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1314378" y="2936694"/>
            <a:ext cx="5924622" cy="59711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Isosceles Triangle 2"/>
          <p:cNvSpPr/>
          <p:nvPr/>
        </p:nvSpPr>
        <p:spPr>
          <a:xfrm>
            <a:off x="1403534" y="3178134"/>
            <a:ext cx="425266" cy="702914"/>
          </a:xfrm>
          <a:prstGeom prst="triangle">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762250" y="361950"/>
            <a:ext cx="4724400" cy="4743450"/>
            <a:chOff x="2762250" y="361950"/>
            <a:chExt cx="4724400" cy="4743450"/>
          </a:xfrm>
        </p:grpSpPr>
        <p:cxnSp>
          <p:nvCxnSpPr>
            <p:cNvPr id="6" name="Straight Connector 5"/>
            <p:cNvCxnSpPr/>
            <p:nvPr/>
          </p:nvCxnSpPr>
          <p:spPr>
            <a:xfrm>
              <a:off x="6248400" y="1752600"/>
              <a:ext cx="76200" cy="335280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762250" y="361950"/>
              <a:ext cx="4724400" cy="13716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6">
                      <a:lumMod val="75000"/>
                    </a:schemeClr>
                  </a:solidFill>
                </a:rPr>
                <a:t>The trucker plans to stop here if the light turns red</a:t>
              </a:r>
              <a:endParaRPr lang="en-US" sz="3200" b="1" dirty="0">
                <a:solidFill>
                  <a:schemeClr val="accent6">
                    <a:lumMod val="75000"/>
                  </a:schemeClr>
                </a:solidFill>
              </a:endParaRPr>
            </a:p>
          </p:txBody>
        </p:sp>
      </p:grpSp>
      <p:sp>
        <p:nvSpPr>
          <p:cNvPr id="11" name="Explosion 2 10"/>
          <p:cNvSpPr/>
          <p:nvPr/>
        </p:nvSpPr>
        <p:spPr>
          <a:xfrm rot="2927220">
            <a:off x="5575663" y="2951049"/>
            <a:ext cx="1553568" cy="1313819"/>
          </a:xfrm>
          <a:prstGeom prst="irregularSeal2">
            <a:avLst/>
          </a:prstGeom>
          <a:gradFill flip="none" rotWithShape="1">
            <a:gsLst>
              <a:gs pos="0">
                <a:srgbClr val="FFFF00"/>
              </a:gs>
              <a:gs pos="30000">
                <a:schemeClr val="accent6">
                  <a:lumMod val="75000"/>
                </a:schemeClr>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POW</a:t>
            </a:r>
            <a:endParaRPr lang="en-US" b="1" dirty="0">
              <a:solidFill>
                <a:srgbClr val="FF0000"/>
              </a:solidFill>
            </a:endParaRPr>
          </a:p>
        </p:txBody>
      </p:sp>
      <p:sp>
        <p:nvSpPr>
          <p:cNvPr id="12" name="Rounded Rectangle 11"/>
          <p:cNvSpPr/>
          <p:nvPr/>
        </p:nvSpPr>
        <p:spPr>
          <a:xfrm>
            <a:off x="1981200" y="4114800"/>
            <a:ext cx="3143250" cy="1676400"/>
          </a:xfrm>
          <a:prstGeom prst="roundRect">
            <a:avLst/>
          </a:prstGeom>
          <a:noFill/>
          <a:ln>
            <a:solidFill>
              <a:srgbClr val="060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606BC"/>
                </a:solidFill>
              </a:rPr>
              <a:t>CAR MAKES A LANE CHANGE IN FRONT OF SEMI HERE</a:t>
            </a:r>
            <a:endParaRPr lang="en-US" sz="2800" b="1" dirty="0">
              <a:solidFill>
                <a:srgbClr val="0606BC"/>
              </a:solidFill>
            </a:endParaRPr>
          </a:p>
        </p:txBody>
      </p:sp>
      <p:sp>
        <p:nvSpPr>
          <p:cNvPr id="13" name="Rectangle 12"/>
          <p:cNvSpPr/>
          <p:nvPr/>
        </p:nvSpPr>
        <p:spPr>
          <a:xfrm>
            <a:off x="228600" y="361950"/>
            <a:ext cx="8586581" cy="1077218"/>
          </a:xfrm>
          <a:prstGeom prst="rect">
            <a:avLst/>
          </a:prstGeom>
          <a:noFill/>
        </p:spPr>
        <p:txBody>
          <a:bodyPr wrap="none" lIns="91440" tIns="45720" rIns="91440" bIns="45720">
            <a:spAutoFit/>
          </a:bodyPr>
          <a:lstStyle/>
          <a:p>
            <a:pPr algn="ct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is the lesson to be learned about changing</a:t>
            </a:r>
          </a:p>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lanes in front of semis in stop &amp; go traffic?</a:t>
            </a: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2592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additive="base">
                                        <p:cTn id="7" dur="2000" fill="hold"/>
                                        <p:tgtEl>
                                          <p:spTgt spid="1031"/>
                                        </p:tgtEl>
                                        <p:attrNameLst>
                                          <p:attrName>ppt_x</p:attrName>
                                        </p:attrNameLst>
                                      </p:cBhvr>
                                      <p:tavLst>
                                        <p:tav tm="0">
                                          <p:val>
                                            <p:strVal val="0-#ppt_w/2"/>
                                          </p:val>
                                        </p:tav>
                                        <p:tav tm="100000">
                                          <p:val>
                                            <p:strVal val="#ppt_x"/>
                                          </p:val>
                                        </p:tav>
                                      </p:tavLst>
                                    </p:anim>
                                    <p:anim calcmode="lin" valueType="num">
                                      <p:cBhvr additive="base">
                                        <p:cTn id="8" dur="2000" fill="hold"/>
                                        <p:tgtEl>
                                          <p:spTgt spid="10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1000" fill="hold"/>
                                        <p:tgtEl>
                                          <p:spTgt spid="1028"/>
                                        </p:tgtEl>
                                        <p:attrNameLst>
                                          <p:attrName>ppt_x</p:attrName>
                                        </p:attrNameLst>
                                      </p:cBhvr>
                                      <p:tavLst>
                                        <p:tav tm="0">
                                          <p:val>
                                            <p:strVal val="1+#ppt_w/2"/>
                                          </p:val>
                                        </p:tav>
                                        <p:tav tm="100000">
                                          <p:val>
                                            <p:strVal val="#ppt_x"/>
                                          </p:val>
                                        </p:tav>
                                      </p:tavLst>
                                    </p:anim>
                                    <p:anim calcmode="lin" valueType="num">
                                      <p:cBhvr additive="base">
                                        <p:cTn id="14"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0-#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barn(outHorizontal)">
                                      <p:cBhvr>
                                        <p:cTn id="25" dur="1000"/>
                                        <p:tgtEl>
                                          <p:spTgt spid="10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par>
                          <p:cTn id="31" fill="hold">
                            <p:stCondLst>
                              <p:cond delay="500"/>
                            </p:stCondLst>
                            <p:childTnLst>
                              <p:par>
                                <p:cTn id="32" presetID="22" presetClass="entr" presetSubtype="1" fill="hold" grpId="1"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childTnLst>
                          </p:cTn>
                        </p:par>
                        <p:par>
                          <p:cTn id="35" fill="hold">
                            <p:stCondLst>
                              <p:cond delay="1000"/>
                            </p:stCondLst>
                            <p:childTnLst>
                              <p:par>
                                <p:cTn id="36" presetID="22" presetClass="entr" presetSubtype="1" fill="hold" grpId="2"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up)">
                                      <p:cBhvr>
                                        <p:cTn id="38" dur="500"/>
                                        <p:tgtEl>
                                          <p:spTgt spid="3"/>
                                        </p:tgtEl>
                                      </p:cBhvr>
                                    </p:animEffect>
                                  </p:childTnLst>
                                </p:cTn>
                              </p:par>
                            </p:childTnLst>
                          </p:cTn>
                        </p:par>
                        <p:par>
                          <p:cTn id="39" fill="hold">
                            <p:stCondLst>
                              <p:cond delay="1500"/>
                            </p:stCondLst>
                            <p:childTnLst>
                              <p:par>
                                <p:cTn id="40" presetID="22" presetClass="entr" presetSubtype="1" fill="hold" grpId="3"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77778E-6 2.59259E-6 L 0.11077 -0.00255 " pathEditMode="relative" rAng="0" ptsTypes="AA">
                                      <p:cBhvr>
                                        <p:cTn id="46" dur="2000" fill="hold"/>
                                        <p:tgtEl>
                                          <p:spTgt spid="2"/>
                                        </p:tgtEl>
                                        <p:attrNameLst>
                                          <p:attrName>ppt_x</p:attrName>
                                          <p:attrName>ppt_y</p:attrName>
                                        </p:attrNameLst>
                                      </p:cBhvr>
                                      <p:rCtr x="5538" y="-139"/>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11077 -0.00255 L 0.3441 -0.00255 " pathEditMode="relative" rAng="0" ptsTypes="AA">
                                      <p:cBhvr>
                                        <p:cTn id="50" dur="2000" fill="hold"/>
                                        <p:tgtEl>
                                          <p:spTgt spid="2"/>
                                        </p:tgtEl>
                                        <p:attrNameLst>
                                          <p:attrName>ppt_x</p:attrName>
                                          <p:attrName>ppt_y</p:attrName>
                                        </p:attrNameLst>
                                      </p:cBhvr>
                                      <p:rCtr x="11667" y="0"/>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up)">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1000"/>
                                        <p:tgtEl>
                                          <p:spTgt spid="10"/>
                                        </p:tgtEl>
                                      </p:cBhvr>
                                    </p:animEffect>
                                  </p:childTnLst>
                                </p:cTn>
                              </p:par>
                              <p:par>
                                <p:cTn id="61" presetID="10" presetClass="exit" presetSubtype="0" fill="hold" grpId="4" nodeType="with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up)">
                                      <p:cBhvr>
                                        <p:cTn id="68" dur="10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3441 -0.00255 L 0.63577 -0.00417 " pathEditMode="relative" rAng="0" ptsTypes="AA">
                                      <p:cBhvr>
                                        <p:cTn id="72" dur="2000" fill="hold"/>
                                        <p:tgtEl>
                                          <p:spTgt spid="2"/>
                                        </p:tgtEl>
                                        <p:attrNameLst>
                                          <p:attrName>ppt_x</p:attrName>
                                          <p:attrName>ppt_y</p:attrName>
                                        </p:attrNameLst>
                                      </p:cBhvr>
                                      <p:rCtr x="14583" y="-93"/>
                                    </p:animMotion>
                                  </p:childTnLst>
                                </p:cTn>
                              </p:par>
                              <p:par>
                                <p:cTn id="73" presetID="10" presetClass="exit" presetSubtype="0" fill="hold"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036"/>
                                        </p:tgtEl>
                                      </p:cBhvr>
                                    </p:animEffect>
                                    <p:set>
                                      <p:cBhvr>
                                        <p:cTn id="78" dur="1" fill="hold">
                                          <p:stCondLst>
                                            <p:cond delay="499"/>
                                          </p:stCondLst>
                                        </p:cTn>
                                        <p:tgtEl>
                                          <p:spTgt spid="10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5E-6 -7.40741E-7 L 0.44688 0.00232 " pathEditMode="relative" rAng="0" ptsTypes="AA">
                                      <p:cBhvr>
                                        <p:cTn id="82" dur="2000" fill="hold"/>
                                        <p:tgtEl>
                                          <p:spTgt spid="1031"/>
                                        </p:tgtEl>
                                        <p:attrNameLst>
                                          <p:attrName>ppt_x</p:attrName>
                                          <p:attrName>ppt_y</p:attrName>
                                        </p:attrNameLst>
                                      </p:cBhvr>
                                      <p:rCtr x="22344" y="116"/>
                                    </p:animMotion>
                                  </p:childTnLst>
                                </p:cTn>
                              </p:par>
                              <p:par>
                                <p:cTn id="83" presetID="6" presetClass="entr" presetSubtype="32" fill="hold" grpId="0" nodeType="withEffect">
                                  <p:stCondLst>
                                    <p:cond delay="1500"/>
                                  </p:stCondLst>
                                  <p:childTnLst>
                                    <p:set>
                                      <p:cBhvr>
                                        <p:cTn id="84" dur="1" fill="hold">
                                          <p:stCondLst>
                                            <p:cond delay="0"/>
                                          </p:stCondLst>
                                        </p:cTn>
                                        <p:tgtEl>
                                          <p:spTgt spid="11"/>
                                        </p:tgtEl>
                                        <p:attrNameLst>
                                          <p:attrName>style.visibility</p:attrName>
                                        </p:attrNameLst>
                                      </p:cBhvr>
                                      <p:to>
                                        <p:strVal val="visible"/>
                                      </p:to>
                                    </p:set>
                                    <p:animEffect transition="in" filter="circle(out)">
                                      <p:cBhvr>
                                        <p:cTn id="85" dur="500"/>
                                        <p:tgtEl>
                                          <p:spTgt spid="11"/>
                                        </p:tgtEl>
                                      </p:cBhvr>
                                    </p:animEffect>
                                  </p:childTnLst>
                                </p:cTn>
                              </p:par>
                            </p:childTnLst>
                          </p:cTn>
                        </p:par>
                        <p:par>
                          <p:cTn id="86" fill="hold">
                            <p:stCondLst>
                              <p:cond delay="2000"/>
                            </p:stCondLst>
                            <p:childTnLst>
                              <p:par>
                                <p:cTn id="87" presetID="10" presetClass="exit" presetSubtype="0" fill="hold" nodeType="after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childTnLst>
                          </p:cTn>
                        </p:par>
                        <p:par>
                          <p:cTn id="93" fill="hold">
                            <p:stCondLst>
                              <p:cond delay="2500"/>
                            </p:stCondLst>
                            <p:childTnLst>
                              <p:par>
                                <p:cTn id="94" presetID="10" presetClass="entr" presetSubtype="0" fill="hold" grpId="0" nodeType="after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11" grpId="0" animBg="1"/>
      <p:bldP spid="12" grpId="0" animBg="1"/>
      <p:bldP spid="12" grpId="1"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563562"/>
          </a:xfrm>
          <a:solidFill>
            <a:schemeClr val="accent1"/>
          </a:solidFill>
        </p:spPr>
        <p:txBody>
          <a:bodyPr/>
          <a:lstStyle/>
          <a:p>
            <a:pPr eaLnBrk="1" hangingPunct="1"/>
            <a:r>
              <a:rPr lang="en-US" altLang="en-US" sz="3200" smtClean="0"/>
              <a:t>Funerals</a:t>
            </a:r>
          </a:p>
        </p:txBody>
      </p:sp>
      <p:sp>
        <p:nvSpPr>
          <p:cNvPr id="33795" name="Rectangle 3"/>
          <p:cNvSpPr>
            <a:spLocks noGrp="1" noChangeArrowheads="1"/>
          </p:cNvSpPr>
          <p:nvPr>
            <p:ph type="body" idx="1"/>
          </p:nvPr>
        </p:nvSpPr>
        <p:spPr>
          <a:xfrm>
            <a:off x="228600" y="838200"/>
            <a:ext cx="8763000" cy="5287963"/>
          </a:xfrm>
          <a:solidFill>
            <a:schemeClr val="accent1"/>
          </a:solidFill>
        </p:spPr>
        <p:txBody>
          <a:bodyPr/>
          <a:lstStyle/>
          <a:p>
            <a:pPr eaLnBrk="1" hangingPunct="1"/>
            <a:r>
              <a:rPr lang="en-US" altLang="en-US" sz="2400" smtClean="0"/>
              <a:t>The following vehicles may cross cautiously without stopping. </a:t>
            </a:r>
            <a:r>
              <a:rPr lang="en-US" altLang="en-US" sz="2400" b="1" i="1" smtClean="0"/>
              <a:t>The funeral procession has the right of way.  </a:t>
            </a:r>
          </a:p>
        </p:txBody>
      </p:sp>
      <p:pic>
        <p:nvPicPr>
          <p:cNvPr id="33796" name="Picture 5" descr="funeral pro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72913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639762"/>
          </a:xfrm>
        </p:spPr>
        <p:txBody>
          <a:bodyPr/>
          <a:lstStyle/>
          <a:p>
            <a:r>
              <a:rPr lang="en-US" altLang="en-US" sz="3200" b="1" smtClean="0"/>
              <a:t>Construction Season</a:t>
            </a:r>
          </a:p>
        </p:txBody>
      </p:sp>
      <p:pic>
        <p:nvPicPr>
          <p:cNvPr id="34819" name="Picture 2" descr="janrus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3"/>
          <p:cNvGrpSpPr>
            <a:grpSpLocks/>
          </p:cNvGrpSpPr>
          <p:nvPr/>
        </p:nvGrpSpPr>
        <p:grpSpPr bwMode="auto">
          <a:xfrm>
            <a:off x="-76200" y="838200"/>
            <a:ext cx="9220200" cy="1371600"/>
            <a:chOff x="-48" y="3408"/>
            <a:chExt cx="5808" cy="912"/>
          </a:xfrm>
        </p:grpSpPr>
        <p:grpSp>
          <p:nvGrpSpPr>
            <p:cNvPr id="34821" name="Group 4"/>
            <p:cNvGrpSpPr>
              <a:grpSpLocks/>
            </p:cNvGrpSpPr>
            <p:nvPr/>
          </p:nvGrpSpPr>
          <p:grpSpPr bwMode="auto">
            <a:xfrm>
              <a:off x="-48" y="3408"/>
              <a:ext cx="5808" cy="912"/>
              <a:chOff x="-48" y="2976"/>
              <a:chExt cx="5808" cy="912"/>
            </a:xfrm>
          </p:grpSpPr>
          <p:grpSp>
            <p:nvGrpSpPr>
              <p:cNvPr id="34823" name="Group 5"/>
              <p:cNvGrpSpPr>
                <a:grpSpLocks/>
              </p:cNvGrpSpPr>
              <p:nvPr/>
            </p:nvGrpSpPr>
            <p:grpSpPr bwMode="auto">
              <a:xfrm>
                <a:off x="-48" y="2976"/>
                <a:ext cx="5808" cy="912"/>
                <a:chOff x="-48" y="2976"/>
                <a:chExt cx="5808" cy="912"/>
              </a:xfrm>
            </p:grpSpPr>
            <p:grpSp>
              <p:nvGrpSpPr>
                <p:cNvPr id="34886" name="Group 6"/>
                <p:cNvGrpSpPr>
                  <a:grpSpLocks/>
                </p:cNvGrpSpPr>
                <p:nvPr/>
              </p:nvGrpSpPr>
              <p:grpSpPr bwMode="auto">
                <a:xfrm>
                  <a:off x="-48" y="2976"/>
                  <a:ext cx="5808" cy="912"/>
                  <a:chOff x="-48" y="2976"/>
                  <a:chExt cx="5808" cy="912"/>
                </a:xfrm>
              </p:grpSpPr>
              <p:sp>
                <p:nvSpPr>
                  <p:cNvPr id="34888" name="Rectangle 7"/>
                  <p:cNvSpPr>
                    <a:spLocks noChangeArrowheads="1"/>
                  </p:cNvSpPr>
                  <p:nvPr/>
                </p:nvSpPr>
                <p:spPr bwMode="auto">
                  <a:xfrm>
                    <a:off x="-5" y="2976"/>
                    <a:ext cx="3012" cy="912"/>
                  </a:xfrm>
                  <a:prstGeom prst="rect">
                    <a:avLst/>
                  </a:prstGeom>
                  <a:solidFill>
                    <a:schemeClr val="tx1"/>
                  </a:solidFill>
                  <a:ln w="12700">
                    <a:solidFill>
                      <a:schemeClr val="tx1"/>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34889" name="Group 8"/>
                  <p:cNvGrpSpPr>
                    <a:grpSpLocks/>
                  </p:cNvGrpSpPr>
                  <p:nvPr/>
                </p:nvGrpSpPr>
                <p:grpSpPr bwMode="auto">
                  <a:xfrm>
                    <a:off x="-5" y="3375"/>
                    <a:ext cx="3012" cy="57"/>
                    <a:chOff x="528" y="3744"/>
                    <a:chExt cx="4080" cy="48"/>
                  </a:xfrm>
                </p:grpSpPr>
                <p:sp>
                  <p:nvSpPr>
                    <p:cNvPr id="34895" name="Line 9"/>
                    <p:cNvSpPr>
                      <a:spLocks noChangeShapeType="1"/>
                    </p:cNvSpPr>
                    <p:nvPr/>
                  </p:nvSpPr>
                  <p:spPr bwMode="auto">
                    <a:xfrm>
                      <a:off x="528" y="3744"/>
                      <a:ext cx="408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96" name="Line 10"/>
                    <p:cNvSpPr>
                      <a:spLocks noChangeShapeType="1"/>
                    </p:cNvSpPr>
                    <p:nvPr/>
                  </p:nvSpPr>
                  <p:spPr bwMode="auto">
                    <a:xfrm>
                      <a:off x="528" y="3792"/>
                      <a:ext cx="408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sp>
                <p:nvSpPr>
                  <p:cNvPr id="34890" name="Rectangle 11"/>
                  <p:cNvSpPr>
                    <a:spLocks noChangeArrowheads="1"/>
                  </p:cNvSpPr>
                  <p:nvPr/>
                </p:nvSpPr>
                <p:spPr bwMode="auto">
                  <a:xfrm>
                    <a:off x="2748" y="2976"/>
                    <a:ext cx="3012" cy="912"/>
                  </a:xfrm>
                  <a:prstGeom prst="rect">
                    <a:avLst/>
                  </a:prstGeom>
                  <a:solidFill>
                    <a:schemeClr val="tx1"/>
                  </a:solidFill>
                  <a:ln w="12700">
                    <a:solidFill>
                      <a:schemeClr val="tx1"/>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34891" name="Group 12"/>
                  <p:cNvGrpSpPr>
                    <a:grpSpLocks/>
                  </p:cNvGrpSpPr>
                  <p:nvPr/>
                </p:nvGrpSpPr>
                <p:grpSpPr bwMode="auto">
                  <a:xfrm>
                    <a:off x="2748" y="3375"/>
                    <a:ext cx="3012" cy="57"/>
                    <a:chOff x="528" y="3744"/>
                    <a:chExt cx="4080" cy="48"/>
                  </a:xfrm>
                </p:grpSpPr>
                <p:sp>
                  <p:nvSpPr>
                    <p:cNvPr id="34893" name="Line 13"/>
                    <p:cNvSpPr>
                      <a:spLocks noChangeShapeType="1"/>
                    </p:cNvSpPr>
                    <p:nvPr/>
                  </p:nvSpPr>
                  <p:spPr bwMode="auto">
                    <a:xfrm>
                      <a:off x="528" y="3744"/>
                      <a:ext cx="408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94" name="Line 14"/>
                    <p:cNvSpPr>
                      <a:spLocks noChangeShapeType="1"/>
                    </p:cNvSpPr>
                    <p:nvPr/>
                  </p:nvSpPr>
                  <p:spPr bwMode="auto">
                    <a:xfrm>
                      <a:off x="528" y="3792"/>
                      <a:ext cx="408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sp>
                <p:nvSpPr>
                  <p:cNvPr id="34892" name="Line 15"/>
                  <p:cNvSpPr>
                    <a:spLocks noChangeShapeType="1"/>
                  </p:cNvSpPr>
                  <p:nvPr/>
                </p:nvSpPr>
                <p:spPr bwMode="auto">
                  <a:xfrm>
                    <a:off x="-48" y="3840"/>
                    <a:ext cx="58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sp>
              <p:nvSpPr>
                <p:cNvPr id="34887" name="Line 16"/>
                <p:cNvSpPr>
                  <a:spLocks noChangeShapeType="1"/>
                </p:cNvSpPr>
                <p:nvPr/>
              </p:nvSpPr>
              <p:spPr bwMode="auto">
                <a:xfrm>
                  <a:off x="-48" y="3024"/>
                  <a:ext cx="58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24" name="Group 17"/>
              <p:cNvGrpSpPr>
                <a:grpSpLocks/>
              </p:cNvGrpSpPr>
              <p:nvPr/>
            </p:nvGrpSpPr>
            <p:grpSpPr bwMode="auto">
              <a:xfrm>
                <a:off x="31" y="3204"/>
                <a:ext cx="5622" cy="0"/>
                <a:chOff x="88" y="2388"/>
                <a:chExt cx="6273" cy="0"/>
              </a:xfrm>
            </p:grpSpPr>
            <p:grpSp>
              <p:nvGrpSpPr>
                <p:cNvPr id="34856" name="Group 18"/>
                <p:cNvGrpSpPr>
                  <a:grpSpLocks/>
                </p:cNvGrpSpPr>
                <p:nvPr/>
              </p:nvGrpSpPr>
              <p:grpSpPr bwMode="auto">
                <a:xfrm>
                  <a:off x="88" y="2388"/>
                  <a:ext cx="3201" cy="0"/>
                  <a:chOff x="576" y="3600"/>
                  <a:chExt cx="3888" cy="0"/>
                </a:xfrm>
              </p:grpSpPr>
              <p:grpSp>
                <p:nvGrpSpPr>
                  <p:cNvPr id="34872" name="Group 19"/>
                  <p:cNvGrpSpPr>
                    <a:grpSpLocks/>
                  </p:cNvGrpSpPr>
                  <p:nvPr/>
                </p:nvGrpSpPr>
                <p:grpSpPr bwMode="auto">
                  <a:xfrm>
                    <a:off x="576" y="3600"/>
                    <a:ext cx="1776" cy="0"/>
                    <a:chOff x="576" y="3600"/>
                    <a:chExt cx="1776" cy="0"/>
                  </a:xfrm>
                </p:grpSpPr>
                <p:grpSp>
                  <p:nvGrpSpPr>
                    <p:cNvPr id="34880" name="Group 20"/>
                    <p:cNvGrpSpPr>
                      <a:grpSpLocks/>
                    </p:cNvGrpSpPr>
                    <p:nvPr/>
                  </p:nvGrpSpPr>
                  <p:grpSpPr bwMode="auto">
                    <a:xfrm>
                      <a:off x="576" y="3600"/>
                      <a:ext cx="720" cy="0"/>
                      <a:chOff x="576" y="3600"/>
                      <a:chExt cx="720" cy="0"/>
                    </a:xfrm>
                  </p:grpSpPr>
                  <p:sp>
                    <p:nvSpPr>
                      <p:cNvPr id="34884" name="Line 21"/>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85" name="Line 22"/>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81" name="Group 23"/>
                    <p:cNvGrpSpPr>
                      <a:grpSpLocks/>
                    </p:cNvGrpSpPr>
                    <p:nvPr/>
                  </p:nvGrpSpPr>
                  <p:grpSpPr bwMode="auto">
                    <a:xfrm>
                      <a:off x="1632" y="3600"/>
                      <a:ext cx="720" cy="0"/>
                      <a:chOff x="576" y="3600"/>
                      <a:chExt cx="720" cy="0"/>
                    </a:xfrm>
                  </p:grpSpPr>
                  <p:sp>
                    <p:nvSpPr>
                      <p:cNvPr id="34882" name="Line 24"/>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83" name="Line 25"/>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grpSp>
                <p:nvGrpSpPr>
                  <p:cNvPr id="34873" name="Group 26"/>
                  <p:cNvGrpSpPr>
                    <a:grpSpLocks/>
                  </p:cNvGrpSpPr>
                  <p:nvPr/>
                </p:nvGrpSpPr>
                <p:grpSpPr bwMode="auto">
                  <a:xfrm>
                    <a:off x="2688" y="3600"/>
                    <a:ext cx="1776" cy="0"/>
                    <a:chOff x="576" y="3600"/>
                    <a:chExt cx="1776" cy="0"/>
                  </a:xfrm>
                </p:grpSpPr>
                <p:grpSp>
                  <p:nvGrpSpPr>
                    <p:cNvPr id="34874" name="Group 27"/>
                    <p:cNvGrpSpPr>
                      <a:grpSpLocks/>
                    </p:cNvGrpSpPr>
                    <p:nvPr/>
                  </p:nvGrpSpPr>
                  <p:grpSpPr bwMode="auto">
                    <a:xfrm>
                      <a:off x="576" y="3600"/>
                      <a:ext cx="720" cy="0"/>
                      <a:chOff x="576" y="3600"/>
                      <a:chExt cx="720" cy="0"/>
                    </a:xfrm>
                  </p:grpSpPr>
                  <p:sp>
                    <p:nvSpPr>
                      <p:cNvPr id="34878" name="Line 28"/>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79" name="Line 29"/>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75" name="Group 30"/>
                    <p:cNvGrpSpPr>
                      <a:grpSpLocks/>
                    </p:cNvGrpSpPr>
                    <p:nvPr/>
                  </p:nvGrpSpPr>
                  <p:grpSpPr bwMode="auto">
                    <a:xfrm>
                      <a:off x="1632" y="3600"/>
                      <a:ext cx="720" cy="0"/>
                      <a:chOff x="576" y="3600"/>
                      <a:chExt cx="720" cy="0"/>
                    </a:xfrm>
                  </p:grpSpPr>
                  <p:sp>
                    <p:nvSpPr>
                      <p:cNvPr id="34876" name="Line 31"/>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77" name="Line 32"/>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grpSp>
            <p:grpSp>
              <p:nvGrpSpPr>
                <p:cNvPr id="34857" name="Group 33"/>
                <p:cNvGrpSpPr>
                  <a:grpSpLocks/>
                </p:cNvGrpSpPr>
                <p:nvPr/>
              </p:nvGrpSpPr>
              <p:grpSpPr bwMode="auto">
                <a:xfrm>
                  <a:off x="3160" y="2388"/>
                  <a:ext cx="3201" cy="0"/>
                  <a:chOff x="576" y="3600"/>
                  <a:chExt cx="3888" cy="0"/>
                </a:xfrm>
              </p:grpSpPr>
              <p:grpSp>
                <p:nvGrpSpPr>
                  <p:cNvPr id="34858" name="Group 34"/>
                  <p:cNvGrpSpPr>
                    <a:grpSpLocks/>
                  </p:cNvGrpSpPr>
                  <p:nvPr/>
                </p:nvGrpSpPr>
                <p:grpSpPr bwMode="auto">
                  <a:xfrm>
                    <a:off x="576" y="3600"/>
                    <a:ext cx="1776" cy="0"/>
                    <a:chOff x="576" y="3600"/>
                    <a:chExt cx="1776" cy="0"/>
                  </a:xfrm>
                </p:grpSpPr>
                <p:grpSp>
                  <p:nvGrpSpPr>
                    <p:cNvPr id="34866" name="Group 35"/>
                    <p:cNvGrpSpPr>
                      <a:grpSpLocks/>
                    </p:cNvGrpSpPr>
                    <p:nvPr/>
                  </p:nvGrpSpPr>
                  <p:grpSpPr bwMode="auto">
                    <a:xfrm>
                      <a:off x="576" y="3600"/>
                      <a:ext cx="720" cy="0"/>
                      <a:chOff x="576" y="3600"/>
                      <a:chExt cx="720" cy="0"/>
                    </a:xfrm>
                  </p:grpSpPr>
                  <p:sp>
                    <p:nvSpPr>
                      <p:cNvPr id="34870" name="Line 36"/>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71" name="Line 37"/>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67" name="Group 38"/>
                    <p:cNvGrpSpPr>
                      <a:grpSpLocks/>
                    </p:cNvGrpSpPr>
                    <p:nvPr/>
                  </p:nvGrpSpPr>
                  <p:grpSpPr bwMode="auto">
                    <a:xfrm>
                      <a:off x="1632" y="3600"/>
                      <a:ext cx="720" cy="0"/>
                      <a:chOff x="576" y="3600"/>
                      <a:chExt cx="720" cy="0"/>
                    </a:xfrm>
                  </p:grpSpPr>
                  <p:sp>
                    <p:nvSpPr>
                      <p:cNvPr id="34868" name="Line 39"/>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69" name="Line 40"/>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grpSp>
                <p:nvGrpSpPr>
                  <p:cNvPr id="34859" name="Group 41"/>
                  <p:cNvGrpSpPr>
                    <a:grpSpLocks/>
                  </p:cNvGrpSpPr>
                  <p:nvPr/>
                </p:nvGrpSpPr>
                <p:grpSpPr bwMode="auto">
                  <a:xfrm>
                    <a:off x="2688" y="3600"/>
                    <a:ext cx="1776" cy="0"/>
                    <a:chOff x="576" y="3600"/>
                    <a:chExt cx="1776" cy="0"/>
                  </a:xfrm>
                </p:grpSpPr>
                <p:grpSp>
                  <p:nvGrpSpPr>
                    <p:cNvPr id="34860" name="Group 42"/>
                    <p:cNvGrpSpPr>
                      <a:grpSpLocks/>
                    </p:cNvGrpSpPr>
                    <p:nvPr/>
                  </p:nvGrpSpPr>
                  <p:grpSpPr bwMode="auto">
                    <a:xfrm>
                      <a:off x="576" y="3600"/>
                      <a:ext cx="720" cy="0"/>
                      <a:chOff x="576" y="3600"/>
                      <a:chExt cx="720" cy="0"/>
                    </a:xfrm>
                  </p:grpSpPr>
                  <p:sp>
                    <p:nvSpPr>
                      <p:cNvPr id="34864" name="Line 43"/>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65" name="Line 44"/>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61" name="Group 45"/>
                    <p:cNvGrpSpPr>
                      <a:grpSpLocks/>
                    </p:cNvGrpSpPr>
                    <p:nvPr/>
                  </p:nvGrpSpPr>
                  <p:grpSpPr bwMode="auto">
                    <a:xfrm>
                      <a:off x="1632" y="3600"/>
                      <a:ext cx="720" cy="0"/>
                      <a:chOff x="576" y="3600"/>
                      <a:chExt cx="720" cy="0"/>
                    </a:xfrm>
                  </p:grpSpPr>
                  <p:sp>
                    <p:nvSpPr>
                      <p:cNvPr id="34862" name="Line 46"/>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63" name="Line 47"/>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grpSp>
          </p:grpSp>
          <p:grpSp>
            <p:nvGrpSpPr>
              <p:cNvPr id="34825" name="Group 48"/>
              <p:cNvGrpSpPr>
                <a:grpSpLocks/>
              </p:cNvGrpSpPr>
              <p:nvPr/>
            </p:nvGrpSpPr>
            <p:grpSpPr bwMode="auto">
              <a:xfrm>
                <a:off x="31" y="3660"/>
                <a:ext cx="5622" cy="0"/>
                <a:chOff x="88" y="2844"/>
                <a:chExt cx="6273" cy="0"/>
              </a:xfrm>
            </p:grpSpPr>
            <p:grpSp>
              <p:nvGrpSpPr>
                <p:cNvPr id="34826" name="Group 49"/>
                <p:cNvGrpSpPr>
                  <a:grpSpLocks/>
                </p:cNvGrpSpPr>
                <p:nvPr/>
              </p:nvGrpSpPr>
              <p:grpSpPr bwMode="auto">
                <a:xfrm>
                  <a:off x="88" y="2844"/>
                  <a:ext cx="3201" cy="0"/>
                  <a:chOff x="576" y="3600"/>
                  <a:chExt cx="3888" cy="0"/>
                </a:xfrm>
              </p:grpSpPr>
              <p:grpSp>
                <p:nvGrpSpPr>
                  <p:cNvPr id="34842" name="Group 50"/>
                  <p:cNvGrpSpPr>
                    <a:grpSpLocks/>
                  </p:cNvGrpSpPr>
                  <p:nvPr/>
                </p:nvGrpSpPr>
                <p:grpSpPr bwMode="auto">
                  <a:xfrm>
                    <a:off x="576" y="3600"/>
                    <a:ext cx="1776" cy="0"/>
                    <a:chOff x="576" y="3600"/>
                    <a:chExt cx="1776" cy="0"/>
                  </a:xfrm>
                </p:grpSpPr>
                <p:grpSp>
                  <p:nvGrpSpPr>
                    <p:cNvPr id="34850" name="Group 51"/>
                    <p:cNvGrpSpPr>
                      <a:grpSpLocks/>
                    </p:cNvGrpSpPr>
                    <p:nvPr/>
                  </p:nvGrpSpPr>
                  <p:grpSpPr bwMode="auto">
                    <a:xfrm>
                      <a:off x="576" y="3600"/>
                      <a:ext cx="720" cy="0"/>
                      <a:chOff x="576" y="3600"/>
                      <a:chExt cx="720" cy="0"/>
                    </a:xfrm>
                  </p:grpSpPr>
                  <p:sp>
                    <p:nvSpPr>
                      <p:cNvPr id="34854" name="Line 52"/>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55" name="Line 53"/>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51" name="Group 54"/>
                    <p:cNvGrpSpPr>
                      <a:grpSpLocks/>
                    </p:cNvGrpSpPr>
                    <p:nvPr/>
                  </p:nvGrpSpPr>
                  <p:grpSpPr bwMode="auto">
                    <a:xfrm>
                      <a:off x="1632" y="3600"/>
                      <a:ext cx="720" cy="0"/>
                      <a:chOff x="576" y="3600"/>
                      <a:chExt cx="720" cy="0"/>
                    </a:xfrm>
                  </p:grpSpPr>
                  <p:sp>
                    <p:nvSpPr>
                      <p:cNvPr id="34852" name="Line 55"/>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53" name="Line 56"/>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grpSp>
                <p:nvGrpSpPr>
                  <p:cNvPr id="34843" name="Group 57"/>
                  <p:cNvGrpSpPr>
                    <a:grpSpLocks/>
                  </p:cNvGrpSpPr>
                  <p:nvPr/>
                </p:nvGrpSpPr>
                <p:grpSpPr bwMode="auto">
                  <a:xfrm>
                    <a:off x="2688" y="3600"/>
                    <a:ext cx="1776" cy="0"/>
                    <a:chOff x="576" y="3600"/>
                    <a:chExt cx="1776" cy="0"/>
                  </a:xfrm>
                </p:grpSpPr>
                <p:grpSp>
                  <p:nvGrpSpPr>
                    <p:cNvPr id="34844" name="Group 58"/>
                    <p:cNvGrpSpPr>
                      <a:grpSpLocks/>
                    </p:cNvGrpSpPr>
                    <p:nvPr/>
                  </p:nvGrpSpPr>
                  <p:grpSpPr bwMode="auto">
                    <a:xfrm>
                      <a:off x="576" y="3600"/>
                      <a:ext cx="720" cy="0"/>
                      <a:chOff x="576" y="3600"/>
                      <a:chExt cx="720" cy="0"/>
                    </a:xfrm>
                  </p:grpSpPr>
                  <p:sp>
                    <p:nvSpPr>
                      <p:cNvPr id="34848" name="Line 59"/>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49" name="Line 60"/>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45" name="Group 61"/>
                    <p:cNvGrpSpPr>
                      <a:grpSpLocks/>
                    </p:cNvGrpSpPr>
                    <p:nvPr/>
                  </p:nvGrpSpPr>
                  <p:grpSpPr bwMode="auto">
                    <a:xfrm>
                      <a:off x="1632" y="3600"/>
                      <a:ext cx="720" cy="0"/>
                      <a:chOff x="576" y="3600"/>
                      <a:chExt cx="720" cy="0"/>
                    </a:xfrm>
                  </p:grpSpPr>
                  <p:sp>
                    <p:nvSpPr>
                      <p:cNvPr id="34846" name="Line 62"/>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47" name="Line 63"/>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grpSp>
            <p:grpSp>
              <p:nvGrpSpPr>
                <p:cNvPr id="34827" name="Group 64"/>
                <p:cNvGrpSpPr>
                  <a:grpSpLocks/>
                </p:cNvGrpSpPr>
                <p:nvPr/>
              </p:nvGrpSpPr>
              <p:grpSpPr bwMode="auto">
                <a:xfrm>
                  <a:off x="3160" y="2844"/>
                  <a:ext cx="3201" cy="0"/>
                  <a:chOff x="576" y="3600"/>
                  <a:chExt cx="3888" cy="0"/>
                </a:xfrm>
              </p:grpSpPr>
              <p:grpSp>
                <p:nvGrpSpPr>
                  <p:cNvPr id="34828" name="Group 65"/>
                  <p:cNvGrpSpPr>
                    <a:grpSpLocks/>
                  </p:cNvGrpSpPr>
                  <p:nvPr/>
                </p:nvGrpSpPr>
                <p:grpSpPr bwMode="auto">
                  <a:xfrm>
                    <a:off x="576" y="3600"/>
                    <a:ext cx="1776" cy="0"/>
                    <a:chOff x="576" y="3600"/>
                    <a:chExt cx="1776" cy="0"/>
                  </a:xfrm>
                </p:grpSpPr>
                <p:grpSp>
                  <p:nvGrpSpPr>
                    <p:cNvPr id="34836" name="Group 66"/>
                    <p:cNvGrpSpPr>
                      <a:grpSpLocks/>
                    </p:cNvGrpSpPr>
                    <p:nvPr/>
                  </p:nvGrpSpPr>
                  <p:grpSpPr bwMode="auto">
                    <a:xfrm>
                      <a:off x="576" y="3600"/>
                      <a:ext cx="720" cy="0"/>
                      <a:chOff x="576" y="3600"/>
                      <a:chExt cx="720" cy="0"/>
                    </a:xfrm>
                  </p:grpSpPr>
                  <p:sp>
                    <p:nvSpPr>
                      <p:cNvPr id="34840" name="Line 67"/>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41" name="Line 68"/>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37" name="Group 69"/>
                    <p:cNvGrpSpPr>
                      <a:grpSpLocks/>
                    </p:cNvGrpSpPr>
                    <p:nvPr/>
                  </p:nvGrpSpPr>
                  <p:grpSpPr bwMode="auto">
                    <a:xfrm>
                      <a:off x="1632" y="3600"/>
                      <a:ext cx="720" cy="0"/>
                      <a:chOff x="576" y="3600"/>
                      <a:chExt cx="720" cy="0"/>
                    </a:xfrm>
                  </p:grpSpPr>
                  <p:sp>
                    <p:nvSpPr>
                      <p:cNvPr id="34838" name="Line 70"/>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39" name="Line 71"/>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grpSp>
                <p:nvGrpSpPr>
                  <p:cNvPr id="34829" name="Group 72"/>
                  <p:cNvGrpSpPr>
                    <a:grpSpLocks/>
                  </p:cNvGrpSpPr>
                  <p:nvPr/>
                </p:nvGrpSpPr>
                <p:grpSpPr bwMode="auto">
                  <a:xfrm>
                    <a:off x="2688" y="3600"/>
                    <a:ext cx="1776" cy="0"/>
                    <a:chOff x="576" y="3600"/>
                    <a:chExt cx="1776" cy="0"/>
                  </a:xfrm>
                </p:grpSpPr>
                <p:grpSp>
                  <p:nvGrpSpPr>
                    <p:cNvPr id="34830" name="Group 73"/>
                    <p:cNvGrpSpPr>
                      <a:grpSpLocks/>
                    </p:cNvGrpSpPr>
                    <p:nvPr/>
                  </p:nvGrpSpPr>
                  <p:grpSpPr bwMode="auto">
                    <a:xfrm>
                      <a:off x="576" y="3600"/>
                      <a:ext cx="720" cy="0"/>
                      <a:chOff x="576" y="3600"/>
                      <a:chExt cx="720" cy="0"/>
                    </a:xfrm>
                  </p:grpSpPr>
                  <p:sp>
                    <p:nvSpPr>
                      <p:cNvPr id="34834" name="Line 74"/>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35" name="Line 75"/>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nvGrpSpPr>
                    <p:cNvPr id="34831" name="Group 76"/>
                    <p:cNvGrpSpPr>
                      <a:grpSpLocks/>
                    </p:cNvGrpSpPr>
                    <p:nvPr/>
                  </p:nvGrpSpPr>
                  <p:grpSpPr bwMode="auto">
                    <a:xfrm>
                      <a:off x="1632" y="3600"/>
                      <a:ext cx="720" cy="0"/>
                      <a:chOff x="576" y="3600"/>
                      <a:chExt cx="720" cy="0"/>
                    </a:xfrm>
                  </p:grpSpPr>
                  <p:sp>
                    <p:nvSpPr>
                      <p:cNvPr id="34832" name="Line 77"/>
                      <p:cNvSpPr>
                        <a:spLocks noChangeShapeType="1"/>
                      </p:cNvSpPr>
                      <p:nvPr/>
                    </p:nvSpPr>
                    <p:spPr bwMode="auto">
                      <a:xfrm>
                        <a:off x="576"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sp>
                    <p:nvSpPr>
                      <p:cNvPr id="34833" name="Line 78"/>
                      <p:cNvSpPr>
                        <a:spLocks noChangeShapeType="1"/>
                      </p:cNvSpPr>
                      <p:nvPr/>
                    </p:nvSpPr>
                    <p:spPr bwMode="auto">
                      <a:xfrm>
                        <a:off x="1104" y="3600"/>
                        <a:ext cx="19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endParaRPr lang="en-US"/>
                      </a:p>
                    </p:txBody>
                  </p:sp>
                </p:grpSp>
              </p:grpSp>
            </p:grpSp>
          </p:grpSp>
        </p:grpSp>
        <p:sp>
          <p:nvSpPr>
            <p:cNvPr id="34822" name="WordArt 79"/>
            <p:cNvSpPr>
              <a:spLocks noChangeArrowheads="1" noChangeShapeType="1" noTextEdit="1"/>
            </p:cNvSpPr>
            <p:nvPr/>
          </p:nvSpPr>
          <p:spPr bwMode="auto">
            <a:xfrm>
              <a:off x="1056" y="3936"/>
              <a:ext cx="3840" cy="288"/>
            </a:xfrm>
            <a:prstGeom prst="rect">
              <a:avLst/>
            </a:prstGeom>
          </p:spPr>
          <p:txBody>
            <a:bodyPr wrap="none" fromWordArt="1">
              <a:prstTxWarp prst="textPlain">
                <a:avLst>
                  <a:gd name="adj" fmla="val 50000"/>
                </a:avLst>
              </a:prstTxWarp>
            </a:bodyPr>
            <a:lstStyle/>
            <a:p>
              <a:pPr algn="ctr"/>
              <a:r>
                <a:rPr lang="en-US" sz="3600" b="1" kern="10">
                  <a:ln w="19050">
                    <a:solidFill>
                      <a:schemeClr val="tx1"/>
                    </a:solidFill>
                    <a:round/>
                    <a:headEnd/>
                    <a:tailEnd/>
                  </a:ln>
                  <a:solidFill>
                    <a:srgbClr val="FFFF00"/>
                  </a:solidFill>
                  <a:effectLst>
                    <a:outerShdw dist="35921" dir="2700000" algn="ctr" rotWithShape="0">
                      <a:srgbClr val="990000"/>
                    </a:outerShdw>
                  </a:effectLst>
                  <a:latin typeface="Impact"/>
                </a:rPr>
                <a:t>Work zones are everywhere!</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nvGrpSpPr>
        <p:grpSpPr bwMode="auto">
          <a:xfrm>
            <a:off x="0" y="346075"/>
            <a:ext cx="8991600" cy="6511925"/>
            <a:chOff x="48" y="122"/>
            <a:chExt cx="5664" cy="4102"/>
          </a:xfrm>
        </p:grpSpPr>
        <p:pic>
          <p:nvPicPr>
            <p:cNvPr id="36870" name="Picture 3" descr="rus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122"/>
              <a:ext cx="2736" cy="208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1" name="Picture 4" descr="TMA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2352"/>
              <a:ext cx="2880" cy="187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6867" name="Group 5"/>
          <p:cNvGrpSpPr>
            <a:grpSpLocks/>
          </p:cNvGrpSpPr>
          <p:nvPr/>
        </p:nvGrpSpPr>
        <p:grpSpPr bwMode="auto">
          <a:xfrm>
            <a:off x="76200" y="182563"/>
            <a:ext cx="8915400" cy="6511925"/>
            <a:chOff x="48" y="115"/>
            <a:chExt cx="5616" cy="4102"/>
          </a:xfrm>
        </p:grpSpPr>
        <p:pic>
          <p:nvPicPr>
            <p:cNvPr id="36868" name="Picture 6" desc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2352"/>
              <a:ext cx="2736" cy="186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115"/>
              <a:ext cx="2784" cy="216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USA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57200"/>
            <a:ext cx="830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PESSG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257800"/>
            <a:ext cx="2438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WordArt 4"/>
          <p:cNvSpPr>
            <a:spLocks noChangeArrowheads="1" noChangeShapeType="1" noTextEdit="1"/>
          </p:cNvSpPr>
          <p:nvPr/>
        </p:nvSpPr>
        <p:spPr bwMode="auto">
          <a:xfrm>
            <a:off x="2057400" y="2667000"/>
            <a:ext cx="4495800" cy="1371600"/>
          </a:xfrm>
          <a:prstGeom prst="rect">
            <a:avLst/>
          </a:prstGeom>
        </p:spPr>
        <p:txBody>
          <a:bodyPr wrap="none" fromWordArt="1">
            <a:prstTxWarp prst="textPlain">
              <a:avLst>
                <a:gd name="adj" fmla="val 50000"/>
              </a:avLst>
            </a:prstTxWarp>
          </a:bodyPr>
          <a:lstStyle/>
          <a:p>
            <a:pPr algn="ctr"/>
            <a:r>
              <a:rPr lang="en-US" sz="3600" b="1" kern="10">
                <a:ln w="19050" cap="sq">
                  <a:solidFill>
                    <a:srgbClr val="FF0000"/>
                  </a:solidFill>
                  <a:round/>
                  <a:headEnd type="none" w="sm" len="sm"/>
                  <a:tailEnd type="none" w="sm" len="sm"/>
                </a:ln>
                <a:solidFill>
                  <a:srgbClr val="FFFF00"/>
                </a:solidFill>
                <a:effectLst>
                  <a:outerShdw dist="35921" dir="2700000" algn="ctr" rotWithShape="0">
                    <a:srgbClr val="990000"/>
                  </a:outerShdw>
                </a:effectLst>
                <a:latin typeface="Impact"/>
              </a:rPr>
              <a:t>The motorist !</a:t>
            </a:r>
          </a:p>
        </p:txBody>
      </p:sp>
      <p:grpSp>
        <p:nvGrpSpPr>
          <p:cNvPr id="38917" name="Group 5"/>
          <p:cNvGrpSpPr>
            <a:grpSpLocks/>
          </p:cNvGrpSpPr>
          <p:nvPr/>
        </p:nvGrpSpPr>
        <p:grpSpPr bwMode="auto">
          <a:xfrm>
            <a:off x="0" y="5867400"/>
            <a:ext cx="9144000" cy="914400"/>
            <a:chOff x="0" y="3744"/>
            <a:chExt cx="5760" cy="576"/>
          </a:xfrm>
        </p:grpSpPr>
        <p:pic>
          <p:nvPicPr>
            <p:cNvPr id="38919" name="Picture 6" descr="STDA17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3744"/>
              <a:ext cx="3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7" descr="STDA17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 y="3744"/>
              <a:ext cx="3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8" descr="STDA17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1" y="3744"/>
              <a:ext cx="3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9" descr="STDA17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7" y="3744"/>
              <a:ext cx="3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0" descr="STDA17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744"/>
              <a:ext cx="3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8" name="WordArt 11"/>
          <p:cNvSpPr>
            <a:spLocks noChangeArrowheads="1" noChangeShapeType="1" noTextEdit="1"/>
          </p:cNvSpPr>
          <p:nvPr/>
        </p:nvSpPr>
        <p:spPr bwMode="auto">
          <a:xfrm>
            <a:off x="1066800" y="228600"/>
            <a:ext cx="7086600" cy="1828800"/>
          </a:xfrm>
          <a:prstGeom prst="rect">
            <a:avLst/>
          </a:prstGeom>
        </p:spPr>
        <p:txBody>
          <a:bodyPr wrap="none" fromWordArt="1">
            <a:prstTxWarp prst="textPlain">
              <a:avLst>
                <a:gd name="adj" fmla="val 50000"/>
              </a:avLst>
            </a:prstTxWarp>
          </a:bodyPr>
          <a:lstStyle/>
          <a:p>
            <a:pPr algn="ctr"/>
            <a:r>
              <a:rPr lang="en-US" sz="3600" b="1" kern="10">
                <a:ln w="19050">
                  <a:solidFill>
                    <a:schemeClr val="tx1"/>
                  </a:solidFill>
                  <a:round/>
                  <a:headEnd/>
                  <a:tailEnd/>
                </a:ln>
                <a:solidFill>
                  <a:srgbClr val="FF0000"/>
                </a:solidFill>
                <a:effectLst>
                  <a:outerShdw dist="35921" dir="2700000" algn="ctr" rotWithShape="0">
                    <a:srgbClr val="990000"/>
                  </a:outerShdw>
                </a:effectLst>
                <a:latin typeface="Impact"/>
              </a:rPr>
              <a:t>Cause of Most</a:t>
            </a:r>
          </a:p>
          <a:p>
            <a:pPr algn="ctr"/>
            <a:r>
              <a:rPr lang="en-US" sz="3600" b="1" kern="10">
                <a:ln w="19050">
                  <a:solidFill>
                    <a:schemeClr val="tx1"/>
                  </a:solidFill>
                  <a:round/>
                  <a:headEnd/>
                  <a:tailEnd/>
                </a:ln>
                <a:solidFill>
                  <a:srgbClr val="FF0000"/>
                </a:solidFill>
                <a:effectLst>
                  <a:outerShdw dist="35921" dir="2700000" algn="ctr" rotWithShape="0">
                    <a:srgbClr val="990000"/>
                  </a:outerShdw>
                </a:effectLst>
                <a:latin typeface="Impact"/>
              </a:rPr>
              <a:t>Work Zone Crashes?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2011 National Work Zone Awareness Week - IDO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8610600" cy="5740400"/>
          </a:xfrm>
          <a:prstGeom prst="rect">
            <a:avLst/>
          </a:prstGeom>
        </p:spPr>
      </p:pic>
    </p:spTree>
    <p:extLst>
      <p:ext uri="{BB962C8B-B14F-4D97-AF65-F5344CB8AC3E}">
        <p14:creationId xmlns:p14="http://schemas.microsoft.com/office/powerpoint/2010/main" val="15331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152400" y="2209800"/>
            <a:ext cx="3124200" cy="4876800"/>
          </a:xfrm>
        </p:spPr>
        <p:txBody>
          <a:bodyPr/>
          <a:lstStyle/>
          <a:p>
            <a:pPr indent="3175" eaLnBrk="1" hangingPunct="1">
              <a:buFontTx/>
              <a:buNone/>
              <a:defRPr/>
            </a:pPr>
            <a:r>
              <a:rPr lang="en-US" sz="3600" b="1" i="1" smtClean="0">
                <a:effectLst>
                  <a:outerShdw blurRad="38100" dist="38100" dir="2700000" algn="tl">
                    <a:srgbClr val="FFFFFF"/>
                  </a:outerShdw>
                </a:effectLst>
              </a:rPr>
              <a:t>A work zone can change since your last trip through it</a:t>
            </a:r>
            <a:r>
              <a:rPr lang="en-US" sz="3600" b="1" smtClean="0">
                <a:effectLst>
                  <a:outerShdw blurRad="38100" dist="38100" dir="2700000" algn="tl">
                    <a:srgbClr val="FFFFFF"/>
                  </a:outerShdw>
                </a:effectLst>
              </a:rPr>
              <a:t>.</a:t>
            </a:r>
          </a:p>
        </p:txBody>
      </p:sp>
      <p:pic>
        <p:nvPicPr>
          <p:cNvPr id="49155" name="Picture 3" descr="MVC-020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1371600"/>
            <a:ext cx="5334000" cy="2971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6" name="WordArt 4"/>
          <p:cNvSpPr>
            <a:spLocks noChangeArrowheads="1" noChangeShapeType="1" noTextEdit="1"/>
          </p:cNvSpPr>
          <p:nvPr/>
        </p:nvSpPr>
        <p:spPr bwMode="auto">
          <a:xfrm>
            <a:off x="990600" y="381000"/>
            <a:ext cx="7696200" cy="1219200"/>
          </a:xfrm>
          <a:prstGeom prst="rect">
            <a:avLst/>
          </a:prstGeom>
        </p:spPr>
        <p:txBody>
          <a:bodyPr wrap="none" fromWordArt="1">
            <a:prstTxWarp prst="textPlain">
              <a:avLst>
                <a:gd name="adj" fmla="val 50000"/>
              </a:avLst>
            </a:prstTxWarp>
          </a:bodyPr>
          <a:lstStyle/>
          <a:p>
            <a:pPr algn="ctr"/>
            <a:r>
              <a:rPr lang="en-US" sz="3600" b="1" kern="10">
                <a:ln w="19050">
                  <a:solidFill>
                    <a:schemeClr val="tx1"/>
                  </a:solidFill>
                  <a:round/>
                  <a:headEnd/>
                  <a:tailEnd/>
                </a:ln>
                <a:solidFill>
                  <a:srgbClr val="FF0000"/>
                </a:solidFill>
                <a:effectLst>
                  <a:outerShdw dist="35921" dir="2700000" algn="ctr" rotWithShape="0">
                    <a:srgbClr val="990000"/>
                  </a:outerShdw>
                </a:effectLst>
                <a:latin typeface="Impact"/>
              </a:rPr>
              <a:t>Look for changes </a:t>
            </a:r>
          </a:p>
        </p:txBody>
      </p:sp>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371" y="3922032"/>
            <a:ext cx="5363029"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Grp="1" noChangeAspect="1"/>
          </p:cNvGraphicFramePr>
          <p:nvPr>
            <p:ph type="body" idx="1"/>
          </p:nvPr>
        </p:nvGraphicFramePr>
        <p:xfrm>
          <a:off x="1665288" y="1600200"/>
          <a:ext cx="5811837" cy="4525963"/>
        </p:xfrm>
        <a:graphic>
          <a:graphicData uri="http://schemas.openxmlformats.org/presentationml/2006/ole">
            <mc:AlternateContent xmlns:mc="http://schemas.openxmlformats.org/markup-compatibility/2006">
              <mc:Choice xmlns:v="urn:schemas-microsoft-com:vml" Requires="v">
                <p:oleObj spid="_x0000_s51238" name="Photo Editor Photo" r:id="rId4" imgW="6095238" imgH="4571429" progId="MSPhotoEd.3">
                  <p:embed/>
                </p:oleObj>
              </mc:Choice>
              <mc:Fallback>
                <p:oleObj name="Photo Editor Photo" r:id="rId4" imgW="6095238" imgH="4571429"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288" y="1600200"/>
                        <a:ext cx="58118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3" name="WordArt 3"/>
          <p:cNvSpPr>
            <a:spLocks noChangeArrowheads="1" noChangeShapeType="1" noTextEdit="1"/>
          </p:cNvSpPr>
          <p:nvPr/>
        </p:nvSpPr>
        <p:spPr bwMode="auto">
          <a:xfrm>
            <a:off x="457200" y="274638"/>
            <a:ext cx="8229600" cy="1143000"/>
          </a:xfrm>
          <a:prstGeom prst="rect">
            <a:avLst/>
          </a:prstGeom>
        </p:spPr>
        <p:txBody>
          <a:bodyPr wrap="none" fromWordArt="1">
            <a:prstTxWarp prst="textPlain">
              <a:avLst>
                <a:gd name="adj" fmla="val 50000"/>
              </a:avLst>
            </a:prstTxWarp>
          </a:bodyPr>
          <a:lstStyle/>
          <a:p>
            <a:pPr algn="ctr"/>
            <a:r>
              <a:rPr lang="en-US" sz="3600" b="1" kern="10">
                <a:ln w="19050">
                  <a:solidFill>
                    <a:schemeClr val="tx1"/>
                  </a:solidFill>
                  <a:round/>
                  <a:headEnd/>
                  <a:tailEnd/>
                </a:ln>
                <a:solidFill>
                  <a:srgbClr val="FF0000"/>
                </a:solidFill>
                <a:effectLst>
                  <a:outerShdw dist="35921" dir="2700000" algn="ctr" rotWithShape="0">
                    <a:srgbClr val="990000"/>
                  </a:outerShdw>
                </a:effectLst>
                <a:latin typeface="Impact"/>
              </a:rPr>
              <a:t>Scott's Law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SCOTT’S LAW</a:t>
            </a:r>
            <a:endParaRPr lang="en-US" dirty="0"/>
          </a:p>
        </p:txBody>
      </p:sp>
      <p:pic>
        <p:nvPicPr>
          <p:cNvPr id="4" name="Scott's Law (Move Over La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762000"/>
            <a:ext cx="9144000" cy="5364163"/>
          </a:xfrm>
        </p:spPr>
      </p:pic>
    </p:spTree>
    <p:extLst>
      <p:ext uri="{BB962C8B-B14F-4D97-AF65-F5344CB8AC3E}">
        <p14:creationId xmlns:p14="http://schemas.microsoft.com/office/powerpoint/2010/main" val="318822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P HIT ON SIDE OF ROA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07714" cy="6607358"/>
          </a:xfrm>
        </p:spPr>
      </p:pic>
    </p:spTree>
    <p:extLst>
      <p:ext uri="{BB962C8B-B14F-4D97-AF65-F5344CB8AC3E}">
        <p14:creationId xmlns:p14="http://schemas.microsoft.com/office/powerpoint/2010/main" val="165156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487362"/>
          </a:xfrm>
        </p:spPr>
        <p:txBody>
          <a:bodyPr/>
          <a:lstStyle/>
          <a:p>
            <a:pPr eaLnBrk="1" hangingPunct="1"/>
            <a:r>
              <a:rPr lang="en-US" altLang="en-US" sz="3200" b="1" smtClean="0"/>
              <a:t>Sharing the Road</a:t>
            </a:r>
          </a:p>
        </p:txBody>
      </p:sp>
      <p:pic>
        <p:nvPicPr>
          <p:cNvPr id="3075" name="Picture 5" descr="simg_t_tmdp31001ehobbiescom_1955_1092732315110?rm_____Dg7U0ouY2">
            <a:hlinkClick r:id="rId3"/>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6400800" y="228600"/>
            <a:ext cx="2743200" cy="2057400"/>
          </a:xfrm>
        </p:spPr>
      </p:pic>
      <p:pic>
        <p:nvPicPr>
          <p:cNvPr id="3076" name="Picture 12" descr="rush-hour-traffic-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62000"/>
            <a:ext cx="3962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4" descr="2034_08_8---Rush-Hour-Traffic--Interstate-60--Tempe--AZ_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971800"/>
            <a:ext cx="3124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6" descr="vfiles271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888" y="2362200"/>
            <a:ext cx="471011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smtClean="0"/>
              <a:t>Chapter 8 Homework</a:t>
            </a:r>
          </a:p>
        </p:txBody>
      </p:sp>
      <p:sp>
        <p:nvSpPr>
          <p:cNvPr id="49155" name="Rectangle 3"/>
          <p:cNvSpPr>
            <a:spLocks noGrp="1" noChangeArrowheads="1"/>
          </p:cNvSpPr>
          <p:nvPr>
            <p:ph type="body" idx="1"/>
          </p:nvPr>
        </p:nvSpPr>
        <p:spPr/>
        <p:txBody>
          <a:bodyPr/>
          <a:lstStyle/>
          <a:p>
            <a:r>
              <a:rPr lang="en-US" altLang="en-US" dirty="0"/>
              <a:t>Finish </a:t>
            </a:r>
            <a:r>
              <a:rPr lang="en-US" altLang="en-US"/>
              <a:t>Chapter </a:t>
            </a:r>
            <a:r>
              <a:rPr lang="en-US" altLang="en-US" smtClean="0"/>
              <a:t>8 Preview</a:t>
            </a:r>
            <a:endParaRPr lang="en-US" altLang="en-US" dirty="0" smtClean="0"/>
          </a:p>
          <a:p>
            <a:r>
              <a:rPr lang="en-US" altLang="en-US" dirty="0" smtClean="0"/>
              <a:t>Answer “Chapter Test” questions 1-12 on page 170</a:t>
            </a:r>
          </a:p>
        </p:txBody>
      </p:sp>
    </p:spTree>
    <p:extLst>
      <p:ext uri="{BB962C8B-B14F-4D97-AF65-F5344CB8AC3E}">
        <p14:creationId xmlns:p14="http://schemas.microsoft.com/office/powerpoint/2010/main" val="1685908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715962"/>
          </a:xfrm>
        </p:spPr>
        <p:txBody>
          <a:bodyPr/>
          <a:lstStyle/>
          <a:p>
            <a:pPr eaLnBrk="1" hangingPunct="1"/>
            <a:r>
              <a:rPr lang="en-US" altLang="en-US" sz="3200" b="1" smtClean="0"/>
              <a:t>Sharing the Road</a:t>
            </a:r>
            <a:br>
              <a:rPr lang="en-US" altLang="en-US" sz="3200" b="1" smtClean="0"/>
            </a:br>
            <a:r>
              <a:rPr lang="en-US" altLang="en-US" sz="3200" b="1" smtClean="0"/>
              <a:t>with Motorcycles</a:t>
            </a:r>
          </a:p>
        </p:txBody>
      </p:sp>
      <p:sp>
        <p:nvSpPr>
          <p:cNvPr id="8195" name="Rectangle 3"/>
          <p:cNvSpPr>
            <a:spLocks noGrp="1" noChangeArrowheads="1"/>
          </p:cNvSpPr>
          <p:nvPr>
            <p:ph type="body" idx="1"/>
          </p:nvPr>
        </p:nvSpPr>
        <p:spPr>
          <a:xfrm>
            <a:off x="304800" y="1143000"/>
            <a:ext cx="8382000" cy="2286000"/>
          </a:xfrm>
        </p:spPr>
        <p:txBody>
          <a:bodyPr/>
          <a:lstStyle/>
          <a:p>
            <a:pPr eaLnBrk="1" hangingPunct="1"/>
            <a:r>
              <a:rPr lang="en-US" altLang="en-US" sz="2400" dirty="0" smtClean="0"/>
              <a:t>Motorcyclists have same privileges as drivers of other vehicles.</a:t>
            </a:r>
          </a:p>
          <a:p>
            <a:pPr eaLnBrk="1" hangingPunct="1"/>
            <a:r>
              <a:rPr lang="en-US" altLang="en-US" sz="2400" dirty="0" smtClean="0"/>
              <a:t>Motorcyclists also share equal responsibility for following safe driving practices.</a:t>
            </a:r>
          </a:p>
          <a:p>
            <a:pPr eaLnBrk="1" hangingPunct="1"/>
            <a:r>
              <a:rPr lang="en-US" altLang="en-US" sz="2400" smtClean="0"/>
              <a:t>4000-5000 cyclist </a:t>
            </a:r>
            <a:r>
              <a:rPr lang="en-US" altLang="en-US" sz="2400" dirty="0" smtClean="0"/>
              <a:t>fatalities occur each year.</a:t>
            </a:r>
          </a:p>
        </p:txBody>
      </p:sp>
      <p:pic>
        <p:nvPicPr>
          <p:cNvPr id="81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276600"/>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40957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ink! Take longer to look for bikes (USA PSA vers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95288"/>
          </a:xfrm>
        </p:spPr>
      </p:pic>
    </p:spTree>
    <p:extLst>
      <p:ext uri="{BB962C8B-B14F-4D97-AF65-F5344CB8AC3E}">
        <p14:creationId xmlns:p14="http://schemas.microsoft.com/office/powerpoint/2010/main" val="20121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762000"/>
          </a:xfrm>
          <a:solidFill>
            <a:schemeClr val="accent1"/>
          </a:solidFill>
        </p:spPr>
        <p:txBody>
          <a:bodyPr/>
          <a:lstStyle/>
          <a:p>
            <a:pPr eaLnBrk="1" hangingPunct="1"/>
            <a:r>
              <a:rPr lang="en-US" altLang="en-US" sz="3200" smtClean="0"/>
              <a:t>Motorcycles</a:t>
            </a:r>
          </a:p>
        </p:txBody>
      </p:sp>
      <p:sp>
        <p:nvSpPr>
          <p:cNvPr id="10243" name="Rectangle 3"/>
          <p:cNvSpPr>
            <a:spLocks noGrp="1" noChangeArrowheads="1"/>
          </p:cNvSpPr>
          <p:nvPr>
            <p:ph type="body" idx="1"/>
          </p:nvPr>
        </p:nvSpPr>
        <p:spPr>
          <a:xfrm>
            <a:off x="0" y="762000"/>
            <a:ext cx="8991600" cy="1828800"/>
          </a:xfrm>
          <a:solidFill>
            <a:schemeClr val="accent1"/>
          </a:solidFill>
        </p:spPr>
        <p:txBody>
          <a:bodyPr/>
          <a:lstStyle/>
          <a:p>
            <a:pPr eaLnBrk="1" hangingPunct="1"/>
            <a:r>
              <a:rPr lang="en-US" altLang="en-US" sz="2400" dirty="0" smtClean="0">
                <a:solidFill>
                  <a:srgbClr val="FF0000"/>
                </a:solidFill>
              </a:rPr>
              <a:t>5) </a:t>
            </a:r>
            <a:r>
              <a:rPr lang="en-US" altLang="en-US" sz="2400" dirty="0" smtClean="0"/>
              <a:t>Motorcycles must be careful of pot holes, railroad track, carrying passengers and bad weather.</a:t>
            </a:r>
          </a:p>
          <a:p>
            <a:pPr eaLnBrk="1" hangingPunct="1"/>
            <a:r>
              <a:rPr lang="en-US" altLang="en-US" sz="2400" dirty="0" smtClean="0"/>
              <a:t>It is difficult to judge the speed and distance of a motorcycle.</a:t>
            </a:r>
          </a:p>
        </p:txBody>
      </p:sp>
      <p:pic>
        <p:nvPicPr>
          <p:cNvPr id="10244" name="Picture 6" descr="intel-chopper-front-view_53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7315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pen Car Door - 2 Motorbike Cras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257800"/>
          </a:xfrm>
        </p:spPr>
      </p:pic>
    </p:spTree>
    <p:extLst>
      <p:ext uri="{BB962C8B-B14F-4D97-AF65-F5344CB8AC3E}">
        <p14:creationId xmlns:p14="http://schemas.microsoft.com/office/powerpoint/2010/main" val="11384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685800"/>
          </a:xfrm>
          <a:solidFill>
            <a:schemeClr val="accent1"/>
          </a:solidFill>
        </p:spPr>
        <p:txBody>
          <a:bodyPr/>
          <a:lstStyle/>
          <a:p>
            <a:pPr eaLnBrk="1" hangingPunct="1"/>
            <a:r>
              <a:rPr lang="en-US" altLang="en-US" sz="3200" b="1" smtClean="0"/>
              <a:t>Motorcycles</a:t>
            </a:r>
          </a:p>
        </p:txBody>
      </p:sp>
      <p:sp>
        <p:nvSpPr>
          <p:cNvPr id="12291" name="Rectangle 3"/>
          <p:cNvSpPr>
            <a:spLocks noGrp="1" noChangeArrowheads="1"/>
          </p:cNvSpPr>
          <p:nvPr>
            <p:ph type="body" idx="1"/>
          </p:nvPr>
        </p:nvSpPr>
        <p:spPr>
          <a:xfrm>
            <a:off x="152400" y="609600"/>
            <a:ext cx="8534400" cy="5364163"/>
          </a:xfrm>
          <a:solidFill>
            <a:schemeClr val="accent1"/>
          </a:solidFill>
        </p:spPr>
        <p:txBody>
          <a:bodyPr/>
          <a:lstStyle/>
          <a:p>
            <a:pPr eaLnBrk="1" hangingPunct="1"/>
            <a:r>
              <a:rPr lang="en-US" altLang="en-US" sz="2400" dirty="0" smtClean="0"/>
              <a:t>They are smaller &amp; harder to see.</a:t>
            </a:r>
          </a:p>
          <a:p>
            <a:pPr eaLnBrk="1" hangingPunct="1"/>
            <a:r>
              <a:rPr lang="en-US" altLang="en-US" sz="2400" dirty="0" smtClean="0"/>
              <a:t>Motorcycles can stop in a shorter distance than a car.  Don’t tailgate! </a:t>
            </a:r>
          </a:p>
          <a:p>
            <a:pPr eaLnBrk="1" hangingPunct="1"/>
            <a:r>
              <a:rPr lang="en-US" altLang="en-US" sz="2400" dirty="0" smtClean="0"/>
              <a:t>Use a </a:t>
            </a:r>
            <a:r>
              <a:rPr lang="en-US" altLang="en-US" sz="3000" b="1" dirty="0" smtClean="0"/>
              <a:t>Bigger</a:t>
            </a:r>
            <a:r>
              <a:rPr lang="en-US" altLang="en-US" sz="2400" dirty="0" smtClean="0"/>
              <a:t> following distance.</a:t>
            </a:r>
          </a:p>
          <a:p>
            <a:pPr eaLnBrk="1" hangingPunct="1"/>
            <a:r>
              <a:rPr lang="en-US" altLang="en-US" sz="2400" dirty="0" smtClean="0"/>
              <a:t>Check your blind spots.</a:t>
            </a:r>
          </a:p>
          <a:p>
            <a:pPr eaLnBrk="1" hangingPunct="1"/>
            <a:r>
              <a:rPr lang="en-US" altLang="en-US" sz="2400" dirty="0" smtClean="0"/>
              <a:t>Careful when you turn.</a:t>
            </a:r>
          </a:p>
          <a:p>
            <a:pPr eaLnBrk="1" hangingPunct="1"/>
            <a:r>
              <a:rPr lang="en-US" altLang="en-US" sz="2400" dirty="0" smtClean="0"/>
              <a:t>Careful when you change lanes</a:t>
            </a:r>
          </a:p>
        </p:txBody>
      </p:sp>
      <p:pic>
        <p:nvPicPr>
          <p:cNvPr id="12292" name="Picture 5" descr="motorcyc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288" y="1752600"/>
            <a:ext cx="341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83025"/>
            <a:ext cx="66294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1692</TotalTime>
  <Words>690</Words>
  <Application>Microsoft Office PowerPoint</Application>
  <PresentationFormat>On-screen Show (4:3)</PresentationFormat>
  <Paragraphs>116</Paragraphs>
  <Slides>40</Slides>
  <Notes>15</Notes>
  <HiddenSlides>0</HiddenSlides>
  <MMClips>10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4" baseType="lpstr">
      <vt:lpstr>Arial</vt:lpstr>
      <vt:lpstr>Impact</vt:lpstr>
      <vt:lpstr>Default Design</vt:lpstr>
      <vt:lpstr>Photo Editor Photo</vt:lpstr>
      <vt:lpstr>PowerPoint Presentation</vt:lpstr>
      <vt:lpstr>Speed Dating</vt:lpstr>
      <vt:lpstr>1) Chapter 8: Sharing the Roadway</vt:lpstr>
      <vt:lpstr>Sharing the Road</vt:lpstr>
      <vt:lpstr>Sharing the Road with Motorcycles</vt:lpstr>
      <vt:lpstr>PowerPoint Presentation</vt:lpstr>
      <vt:lpstr>Motorcycles</vt:lpstr>
      <vt:lpstr>PowerPoint Presentation</vt:lpstr>
      <vt:lpstr>Motorcycles</vt:lpstr>
      <vt:lpstr>PowerPoint Presentation</vt:lpstr>
      <vt:lpstr>But look out, idiots out there!</vt:lpstr>
      <vt:lpstr>2) Where to look for motorcycles (7 areas)?</vt:lpstr>
      <vt:lpstr>Pedestrians and Special Vehicles</vt:lpstr>
      <vt:lpstr>When to Watch out for Pedestrians</vt:lpstr>
      <vt:lpstr>When to Watch out for Pedestrians</vt:lpstr>
      <vt:lpstr>Special Purpose Vehicles</vt:lpstr>
      <vt:lpstr>PowerPoint Presentation</vt:lpstr>
      <vt:lpstr>PowerPoint Presentation</vt:lpstr>
      <vt:lpstr>PowerPoint Presentation</vt:lpstr>
      <vt:lpstr>School Buses</vt:lpstr>
      <vt:lpstr>School Bus</vt:lpstr>
      <vt:lpstr>PowerPoint Presentation</vt:lpstr>
      <vt:lpstr>PowerPoint Presentation</vt:lpstr>
      <vt:lpstr>Emergency Vehicles</vt:lpstr>
      <vt:lpstr>PowerPoint Presentation</vt:lpstr>
      <vt:lpstr>PowerPoint Presentation</vt:lpstr>
      <vt:lpstr> 8) Big Trucks  </vt:lpstr>
      <vt:lpstr>10) No Zones</vt:lpstr>
      <vt:lpstr>PowerPoint Presentation</vt:lpstr>
      <vt:lpstr>PowerPoint Presentation</vt:lpstr>
      <vt:lpstr>Funerals</vt:lpstr>
      <vt:lpstr>Construction Season</vt:lpstr>
      <vt:lpstr>PowerPoint Presentation</vt:lpstr>
      <vt:lpstr>PowerPoint Presentation</vt:lpstr>
      <vt:lpstr>PowerPoint Presentation</vt:lpstr>
      <vt:lpstr>PowerPoint Presentation</vt:lpstr>
      <vt:lpstr>PowerPoint Presentation</vt:lpstr>
      <vt:lpstr>SCOTT’S LAW</vt:lpstr>
      <vt:lpstr>PowerPoint Presentation</vt:lpstr>
      <vt:lpstr>Chapter 8 Homework</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the Road</dc:title>
  <dc:creator>Richard K. Wilken</dc:creator>
  <cp:lastModifiedBy>Jamie Philips</cp:lastModifiedBy>
  <cp:revision>83</cp:revision>
  <dcterms:created xsi:type="dcterms:W3CDTF">2008-06-06T16:06:46Z</dcterms:created>
  <dcterms:modified xsi:type="dcterms:W3CDTF">2019-05-07T13:42:13Z</dcterms:modified>
</cp:coreProperties>
</file>