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</p:sldMasterIdLst>
  <p:notesMasterIdLst>
    <p:notesMasterId r:id="rId43"/>
  </p:notesMasterIdLst>
  <p:sldIdLst>
    <p:sldId id="256" r:id="rId2"/>
    <p:sldId id="333" r:id="rId3"/>
    <p:sldId id="334" r:id="rId4"/>
    <p:sldId id="298" r:id="rId5"/>
    <p:sldId id="303" r:id="rId6"/>
    <p:sldId id="337" r:id="rId7"/>
    <p:sldId id="302" r:id="rId8"/>
    <p:sldId id="301" r:id="rId9"/>
    <p:sldId id="300" r:id="rId10"/>
    <p:sldId id="306" r:id="rId11"/>
    <p:sldId id="336" r:id="rId12"/>
    <p:sldId id="344" r:id="rId13"/>
    <p:sldId id="259" r:id="rId14"/>
    <p:sldId id="305" r:id="rId15"/>
    <p:sldId id="304" r:id="rId16"/>
    <p:sldId id="317" r:id="rId17"/>
    <p:sldId id="299" r:id="rId18"/>
    <p:sldId id="307" r:id="rId19"/>
    <p:sldId id="278" r:id="rId20"/>
    <p:sldId id="328" r:id="rId21"/>
    <p:sldId id="258" r:id="rId22"/>
    <p:sldId id="318" r:id="rId23"/>
    <p:sldId id="282" r:id="rId24"/>
    <p:sldId id="285" r:id="rId25"/>
    <p:sldId id="339" r:id="rId26"/>
    <p:sldId id="284" r:id="rId27"/>
    <p:sldId id="277" r:id="rId28"/>
    <p:sldId id="283" r:id="rId29"/>
    <p:sldId id="265" r:id="rId30"/>
    <p:sldId id="286" r:id="rId31"/>
    <p:sldId id="261" r:id="rId32"/>
    <p:sldId id="293" r:id="rId33"/>
    <p:sldId id="292" r:id="rId34"/>
    <p:sldId id="291" r:id="rId35"/>
    <p:sldId id="346" r:id="rId36"/>
    <p:sldId id="341" r:id="rId37"/>
    <p:sldId id="345" r:id="rId38"/>
    <p:sldId id="342" r:id="rId39"/>
    <p:sldId id="348" r:id="rId40"/>
    <p:sldId id="347" r:id="rId41"/>
    <p:sldId id="343" r:id="rId4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FFF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50" autoAdjust="0"/>
    <p:restoredTop sz="94590" autoAdjust="0"/>
  </p:normalViewPr>
  <p:slideViewPr>
    <p:cSldViewPr>
      <p:cViewPr varScale="1">
        <p:scale>
          <a:sx n="86" d="100"/>
          <a:sy n="86" d="100"/>
        </p:scale>
        <p:origin x="95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413AE54-60AC-4F97-AC9E-48D92F650FDF}" type="datetimeFigureOut">
              <a:rPr lang="en-US"/>
              <a:pPr>
                <a:defRPr/>
              </a:pPr>
              <a:t>4/23/2019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C0E8198-6380-4101-8525-1660E7C6ED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1428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B9E4051-3B07-45AB-8957-1370D4CA5B18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21</a:t>
            </a:fld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095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08BCFB-0448-485A-9302-2F8A3B5529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4335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569129-F3FC-4AE5-8363-086058D2F7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411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35FB1B-34B9-44D6-85B6-C1D26FDC5E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1034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895505-C5E4-4AB8-A273-500CB6153C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6766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4C71E-A116-4974-A89C-A7C75EF92A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4669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E59DD2-FB81-47F3-882D-BE5F6F00D5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7477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D8F57B-3A93-4DF6-A5AA-EE4928C3B8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8692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326730-AC0A-4F78-A4BB-573E21FE9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9795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6D564-9E68-4888-BF8F-8A19FA4E13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0222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52027-80DB-4895-9BC2-FC725D337E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8964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DDF9F7-FCB2-441D-8B25-7E94926926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7567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j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j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j-lt"/>
              </a:defRPr>
            </a:lvl1pPr>
          </a:lstStyle>
          <a:p>
            <a:pPr>
              <a:defRPr/>
            </a:pPr>
            <a:fld id="{FDC6037A-5FBC-4C37-B918-FBDDCC8E13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1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jX1366utbuY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mp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990600"/>
          </a:xfrm>
          <a:solidFill>
            <a:srgbClr val="66FFFF"/>
          </a:solidFill>
        </p:spPr>
        <p:txBody>
          <a:bodyPr/>
          <a:lstStyle/>
          <a:p>
            <a:pPr eaLnBrk="1" hangingPunct="1"/>
            <a:r>
              <a:rPr lang="en-US" altLang="en-US" sz="5600" b="1" dirty="0" smtClean="0"/>
              <a:t>Intersections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2667000"/>
            <a:ext cx="6553200" cy="1905000"/>
          </a:xfrm>
          <a:solidFill>
            <a:srgbClr val="66FFFF"/>
          </a:solidFill>
        </p:spPr>
        <p:txBody>
          <a:bodyPr/>
          <a:lstStyle/>
          <a:p>
            <a:pPr algn="ctr" eaLnBrk="1" hangingPunct="1"/>
            <a:r>
              <a:rPr lang="en-US" altLang="en-US" b="1" smtClean="0"/>
              <a:t>Searching Intersections</a:t>
            </a:r>
          </a:p>
          <a:p>
            <a:pPr algn="ctr" eaLnBrk="1" hangingPunct="1"/>
            <a:r>
              <a:rPr lang="en-US" altLang="en-US" b="1" smtClean="0"/>
              <a:t>&amp;</a:t>
            </a:r>
          </a:p>
          <a:p>
            <a:pPr algn="ctr" eaLnBrk="1" hangingPunct="1"/>
            <a:r>
              <a:rPr lang="en-US" altLang="en-US" b="1" smtClean="0"/>
              <a:t>What to look for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636587"/>
          </a:xfrm>
        </p:spPr>
        <p:txBody>
          <a:bodyPr/>
          <a:lstStyle/>
          <a:p>
            <a:pPr algn="ctr"/>
            <a:r>
              <a:rPr lang="en-US" altLang="en-US" sz="3200" b="1" smtClean="0">
                <a:solidFill>
                  <a:schemeClr val="tx1"/>
                </a:solidFill>
              </a:rPr>
              <a:t>Chapter 7</a:t>
            </a:r>
            <a:endParaRPr lang="en-US" altLang="en-US" sz="3200" smtClean="0"/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457200" y="914401"/>
            <a:ext cx="8229600" cy="12192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en-US" sz="2500" b="1" dirty="0" smtClean="0">
                <a:solidFill>
                  <a:srgbClr val="FF0000"/>
                </a:solidFill>
              </a:rPr>
              <a:t>3</a:t>
            </a:r>
            <a:r>
              <a:rPr lang="en-US" altLang="en-US" sz="2000" dirty="0" smtClean="0"/>
              <a:t>. Define the term </a:t>
            </a:r>
            <a:r>
              <a:rPr lang="en-US" altLang="en-US" sz="2000" dirty="0" smtClean="0">
                <a:solidFill>
                  <a:srgbClr val="FF0000"/>
                </a:solidFill>
              </a:rPr>
              <a:t>“</a:t>
            </a:r>
            <a:r>
              <a:rPr lang="en-US" altLang="en-US" sz="2500" b="1" i="1" u="sng" dirty="0" smtClean="0">
                <a:solidFill>
                  <a:srgbClr val="FF0000"/>
                </a:solidFill>
              </a:rPr>
              <a:t>point of no return</a:t>
            </a:r>
            <a:r>
              <a:rPr lang="en-US" altLang="en-US" sz="2000" dirty="0" smtClean="0">
                <a:solidFill>
                  <a:srgbClr val="FF0000"/>
                </a:solidFill>
              </a:rPr>
              <a:t>.” </a:t>
            </a:r>
            <a:r>
              <a:rPr lang="en-US" altLang="en-US" sz="2000" dirty="0" smtClean="0"/>
              <a:t>(p. 132)</a:t>
            </a:r>
          </a:p>
          <a:p>
            <a:r>
              <a:rPr lang="en-US" altLang="en-US" sz="2000" dirty="0" smtClean="0"/>
              <a:t>Is the point beyond which you </a:t>
            </a:r>
            <a:r>
              <a:rPr lang="en-US" altLang="en-US" sz="2000" u="sng" dirty="0" smtClean="0"/>
              <a:t>can no longer stop safely without entering the intersection.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057400"/>
            <a:ext cx="5867400" cy="3363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A_road_rules_-_yellow_traffic_light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304800"/>
            <a:ext cx="8534400" cy="6219913"/>
          </a:xfrm>
        </p:spPr>
      </p:pic>
    </p:spTree>
    <p:extLst>
      <p:ext uri="{BB962C8B-B14F-4D97-AF65-F5344CB8AC3E}">
        <p14:creationId xmlns:p14="http://schemas.microsoft.com/office/powerpoint/2010/main" val="249943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7576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Yellow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tx1"/>
                </a:solidFill>
              </a:rPr>
              <a:t>= Beginning of </a:t>
            </a:r>
            <a:r>
              <a:rPr lang="en-US" b="1" dirty="0" smtClean="0">
                <a:solidFill>
                  <a:srgbClr val="FF0000"/>
                </a:solidFill>
              </a:rPr>
              <a:t>Red</a:t>
            </a:r>
            <a:r>
              <a:rPr lang="en-US" dirty="0" smtClean="0">
                <a:solidFill>
                  <a:schemeClr val="tx1"/>
                </a:solidFill>
              </a:rPr>
              <a:t>, NOT extension of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chemeClr val="accent6"/>
                </a:solidFill>
              </a:rPr>
              <a:t>Green</a:t>
            </a:r>
            <a:r>
              <a:rPr lang="en-US" dirty="0" smtClean="0">
                <a:solidFill>
                  <a:schemeClr val="accent6"/>
                </a:solidFill>
              </a:rPr>
              <a:t>!!!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https://www.youtube.com/watch?v=jX1366utbuY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18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8600"/>
            <a:ext cx="8229600" cy="990600"/>
          </a:xfrm>
          <a:solidFill>
            <a:srgbClr val="66FFFF"/>
          </a:solidFill>
        </p:spPr>
        <p:txBody>
          <a:bodyPr/>
          <a:lstStyle/>
          <a:p>
            <a:pPr algn="ctr" eaLnBrk="1" hangingPunct="1">
              <a:buFont typeface="Arial" charset="0"/>
              <a:buChar char="•"/>
            </a:pPr>
            <a:r>
              <a:rPr lang="en-US" altLang="en-US" sz="2400" b="1" dirty="0" smtClean="0">
                <a:solidFill>
                  <a:srgbClr val="FF0000"/>
                </a:solidFill>
              </a:rPr>
              <a:t>The Point of No Return</a:t>
            </a:r>
            <a:endParaRPr lang="en-US" altLang="en-US" sz="2400" b="1" dirty="0" smtClean="0"/>
          </a:p>
          <a:p>
            <a:pPr algn="ctr" eaLnBrk="1" hangingPunct="1">
              <a:buFont typeface="Arial" charset="0"/>
              <a:buChar char="•"/>
            </a:pPr>
            <a:r>
              <a:rPr lang="en-US" altLang="en-US" sz="2400" b="1" dirty="0" smtClean="0"/>
              <a:t>Point of No Return changes with your speed.</a:t>
            </a:r>
          </a:p>
        </p:txBody>
      </p:sp>
      <p:pic>
        <p:nvPicPr>
          <p:cNvPr id="26627" name="Picture 5" descr="Point of no return0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89075"/>
            <a:ext cx="46482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countdown-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066800"/>
            <a:ext cx="19621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6" descr="imag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066800"/>
            <a:ext cx="19875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0" y="2079625"/>
            <a:ext cx="1397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5181600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The light should stay Yellow 1 second for every 10 MPH. </a:t>
            </a:r>
          </a:p>
          <a:p>
            <a:r>
              <a:rPr lang="en-US" b="1" dirty="0" smtClean="0"/>
              <a:t>So at 40 MPH, it should stay yellow for 4 sec.</a:t>
            </a:r>
            <a:endParaRPr lang="en-US" b="1" dirty="0"/>
          </a:p>
        </p:txBody>
      </p:sp>
      <p:sp>
        <p:nvSpPr>
          <p:cNvPr id="6" name="Up Arrow 5"/>
          <p:cNvSpPr/>
          <p:nvPr/>
        </p:nvSpPr>
        <p:spPr>
          <a:xfrm>
            <a:off x="7834311" y="3119698"/>
            <a:ext cx="619125" cy="9906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858000" y="4110298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Green will turn Yellow in ???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33400"/>
          </a:xfrm>
        </p:spPr>
        <p:txBody>
          <a:bodyPr/>
          <a:lstStyle/>
          <a:p>
            <a:pPr algn="ctr"/>
            <a:r>
              <a:rPr lang="en-US" altLang="en-US" sz="3200" b="1" dirty="0" smtClean="0">
                <a:solidFill>
                  <a:schemeClr val="tx1"/>
                </a:solidFill>
              </a:rPr>
              <a:t>Chapter 7</a:t>
            </a:r>
            <a:endParaRPr lang="en-US" altLang="en-US" sz="3200" dirty="0" smtClean="0"/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213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en-US" sz="2400" dirty="0" smtClean="0">
                <a:solidFill>
                  <a:srgbClr val="FF0000"/>
                </a:solidFill>
              </a:rPr>
              <a:t>4. </a:t>
            </a:r>
            <a:r>
              <a:rPr lang="en-US" altLang="en-US" sz="2400" dirty="0" smtClean="0"/>
              <a:t>Are you allowed to make lane changes within an intersection? (p. 132)</a:t>
            </a:r>
          </a:p>
          <a:p>
            <a:r>
              <a:rPr lang="en-US" altLang="en-US" sz="2400" b="1" dirty="0" smtClean="0">
                <a:solidFill>
                  <a:srgbClr val="FF0000"/>
                </a:solidFill>
              </a:rPr>
              <a:t>No</a:t>
            </a:r>
            <a:r>
              <a:rPr lang="en-US" altLang="en-US" sz="2400" dirty="0" smtClean="0"/>
              <a:t> you are not.</a:t>
            </a:r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28800"/>
            <a:ext cx="8534400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828800"/>
            <a:ext cx="8534400" cy="449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484187"/>
          </a:xfrm>
        </p:spPr>
        <p:txBody>
          <a:bodyPr/>
          <a:lstStyle/>
          <a:p>
            <a:pPr algn="ctr"/>
            <a:r>
              <a:rPr lang="en-US" altLang="en-US" sz="3200" b="1" smtClean="0">
                <a:solidFill>
                  <a:schemeClr val="tx1"/>
                </a:solidFill>
              </a:rPr>
              <a:t>Chapter 7</a:t>
            </a:r>
            <a:endParaRPr lang="en-US" altLang="en-US" sz="3200" smtClean="0"/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2927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en-US" sz="2400" dirty="0" smtClean="0"/>
              <a:t> </a:t>
            </a:r>
            <a:r>
              <a:rPr lang="en-US" altLang="en-US" sz="2400" b="1" dirty="0" smtClean="0">
                <a:solidFill>
                  <a:srgbClr val="FF0000"/>
                </a:solidFill>
              </a:rPr>
              <a:t>5</a:t>
            </a:r>
            <a:r>
              <a:rPr lang="en-US" altLang="en-US" sz="2400" dirty="0" smtClean="0">
                <a:solidFill>
                  <a:srgbClr val="FF0000"/>
                </a:solidFill>
              </a:rPr>
              <a:t>. </a:t>
            </a:r>
            <a:r>
              <a:rPr lang="en-US" altLang="en-US" sz="2400" b="1" dirty="0"/>
              <a:t>C</a:t>
            </a:r>
            <a:r>
              <a:rPr lang="en-US" altLang="en-US" sz="2400" b="1" dirty="0" smtClean="0"/>
              <a:t>ontrolled intersection </a:t>
            </a:r>
            <a:r>
              <a:rPr lang="en-US" altLang="en-US" sz="2400" dirty="0" smtClean="0"/>
              <a:t>(p.134)</a:t>
            </a:r>
          </a:p>
          <a:p>
            <a:r>
              <a:rPr lang="en-US" altLang="en-US" sz="2400" dirty="0" smtClean="0"/>
              <a:t>Is an intersection at which traffic signals or signs determine the right of way.</a:t>
            </a:r>
          </a:p>
          <a:p>
            <a:pPr>
              <a:buFont typeface="Wingdings" pitchFamily="2" charset="2"/>
              <a:buNone/>
            </a:pPr>
            <a:endParaRPr lang="en-US" altLang="en-US" sz="2400" dirty="0" smtClean="0"/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81000"/>
            <a:ext cx="1514475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46325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46300"/>
            <a:ext cx="3489325" cy="307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12787"/>
          </a:xfrm>
        </p:spPr>
        <p:txBody>
          <a:bodyPr/>
          <a:lstStyle/>
          <a:p>
            <a:pPr algn="ctr"/>
            <a:r>
              <a:rPr lang="en-US" altLang="en-US" sz="4400" b="1" smtClean="0">
                <a:solidFill>
                  <a:schemeClr val="tx1"/>
                </a:solidFill>
              </a:rPr>
              <a:t>Chapter 7</a:t>
            </a:r>
            <a:endParaRPr lang="en-US" altLang="en-US" smtClean="0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403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en-US" sz="2400" b="1" dirty="0" smtClean="0">
                <a:solidFill>
                  <a:srgbClr val="FF0000"/>
                </a:solidFill>
              </a:rPr>
              <a:t>6.</a:t>
            </a:r>
            <a:r>
              <a:rPr lang="en-US" altLang="en-US" sz="2400" dirty="0" smtClean="0"/>
              <a:t> What are the two signs that control intersections? </a:t>
            </a:r>
          </a:p>
          <a:p>
            <a:pPr>
              <a:buFont typeface="Wingdings" pitchFamily="2" charset="2"/>
              <a:buNone/>
            </a:pPr>
            <a:r>
              <a:rPr lang="en-US" altLang="en-US" sz="2400" dirty="0" smtClean="0"/>
              <a:t>(p.134)</a:t>
            </a:r>
          </a:p>
        </p:txBody>
      </p:sp>
      <p:pic>
        <p:nvPicPr>
          <p:cNvPr id="16388" name="Picture 2" descr="http://1.bp.blogspot.com/_7drFCAs8DP4/TCKxIS0rO7I/AAAAAAAAAFc/sxv5hNPzA1I/s1600/stop+sig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81200"/>
            <a:ext cx="4038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4" descr="http://www.tenthdotministries.com/wp-content/gallery/road-signs/yield_sign_p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475" y="1981200"/>
            <a:ext cx="353218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13" t="15412" r="8794"/>
          <a:stretch/>
        </p:blipFill>
        <p:spPr bwMode="auto">
          <a:xfrm>
            <a:off x="3429000" y="4343399"/>
            <a:ext cx="2197290" cy="3279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Up Arrow 1"/>
          <p:cNvSpPr/>
          <p:nvPr/>
        </p:nvSpPr>
        <p:spPr>
          <a:xfrm>
            <a:off x="2171700" y="5257800"/>
            <a:ext cx="419100" cy="72521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Arrow 2"/>
          <p:cNvSpPr/>
          <p:nvPr/>
        </p:nvSpPr>
        <p:spPr>
          <a:xfrm>
            <a:off x="2286000" y="5867400"/>
            <a:ext cx="11430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2400" y="5620407"/>
            <a:ext cx="2019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What’s the difference?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484187"/>
          </a:xfrm>
        </p:spPr>
        <p:txBody>
          <a:bodyPr/>
          <a:lstStyle/>
          <a:p>
            <a:pPr algn="ctr"/>
            <a:r>
              <a:rPr lang="en-US" altLang="en-US" sz="3200" b="1" smtClean="0">
                <a:solidFill>
                  <a:schemeClr val="tx1"/>
                </a:solidFill>
              </a:rPr>
              <a:t>Chapter 7</a:t>
            </a:r>
            <a:endParaRPr lang="en-US" altLang="en-US" sz="3200" smtClean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3689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en-US" sz="2400" b="1" dirty="0" smtClean="0">
                <a:solidFill>
                  <a:srgbClr val="FF0000"/>
                </a:solidFill>
              </a:rPr>
              <a:t>7.</a:t>
            </a:r>
            <a:r>
              <a:rPr lang="en-US" altLang="en-US" sz="2400" dirty="0" smtClean="0"/>
              <a:t> What is a stale green light? (p.136)</a:t>
            </a:r>
          </a:p>
          <a:p>
            <a:r>
              <a:rPr lang="en-US" altLang="en-US" sz="2400" dirty="0" smtClean="0"/>
              <a:t>A light that has been green for a long time.</a:t>
            </a:r>
          </a:p>
          <a:p>
            <a:r>
              <a:rPr lang="en-US" altLang="en-US" sz="2400" b="1" dirty="0" smtClean="0">
                <a:solidFill>
                  <a:srgbClr val="FF0000"/>
                </a:solidFill>
              </a:rPr>
              <a:t>What clues can help you identify if a green light is about to change?</a:t>
            </a:r>
          </a:p>
          <a:p>
            <a:endParaRPr lang="en-US" altLang="en-US" sz="2400" dirty="0" smtClean="0"/>
          </a:p>
          <a:p>
            <a:endParaRPr lang="en-US" altLang="en-US" sz="2400" dirty="0" smtClean="0"/>
          </a:p>
          <a:p>
            <a:endParaRPr lang="en-US" altLang="en-US" sz="2400" dirty="0" smtClean="0"/>
          </a:p>
          <a:p>
            <a:endParaRPr lang="en-US" altLang="en-US" sz="2400" dirty="0" smtClean="0"/>
          </a:p>
          <a:p>
            <a:endParaRPr lang="en-US" altLang="en-US" sz="2400" dirty="0" smtClean="0"/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2819400" cy="290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4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675" y="0"/>
            <a:ext cx="26003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 descr="countdown-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0" y="2057400"/>
            <a:ext cx="33909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 descr="cop_gettingthere31_05-31-2010_R4INNL9_t21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514600"/>
            <a:ext cx="294798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560387"/>
          </a:xfrm>
        </p:spPr>
        <p:txBody>
          <a:bodyPr/>
          <a:lstStyle/>
          <a:p>
            <a:pPr algn="ctr"/>
            <a:r>
              <a:rPr lang="en-US" altLang="en-US" sz="3200" b="1" smtClean="0">
                <a:solidFill>
                  <a:schemeClr val="tx1"/>
                </a:solidFill>
              </a:rPr>
              <a:t>Chapter 7</a:t>
            </a:r>
            <a:endParaRPr lang="en-US" altLang="en-US" sz="3200" smtClean="0"/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2927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en-US" sz="2400" b="1" dirty="0" smtClean="0">
                <a:solidFill>
                  <a:srgbClr val="FF0000"/>
                </a:solidFill>
              </a:rPr>
              <a:t>8.</a:t>
            </a:r>
            <a:r>
              <a:rPr lang="en-US" altLang="en-US" sz="2400" dirty="0" smtClean="0"/>
              <a:t> What is a delayed green light? (p. 137)</a:t>
            </a:r>
          </a:p>
          <a:p>
            <a:r>
              <a:rPr lang="en-US" altLang="en-US" sz="2400" dirty="0" smtClean="0"/>
              <a:t>Indicates that one side of an intersection has a green light while the light for oncoming traffic remains red.</a:t>
            </a:r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25"/>
          <a:stretch/>
        </p:blipFill>
        <p:spPr bwMode="auto">
          <a:xfrm>
            <a:off x="1036020" y="2182363"/>
            <a:ext cx="2929151" cy="2133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209801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4315962"/>
            <a:ext cx="3571875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09600"/>
          </a:xfrm>
        </p:spPr>
        <p:txBody>
          <a:bodyPr/>
          <a:lstStyle/>
          <a:p>
            <a:pPr algn="ctr"/>
            <a:r>
              <a:rPr lang="en-US" altLang="en-US" sz="3200" b="1" smtClean="0"/>
              <a:t>Searching Intersections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382000" cy="1600200"/>
          </a:xfrm>
        </p:spPr>
        <p:txBody>
          <a:bodyPr/>
          <a:lstStyle/>
          <a:p>
            <a:r>
              <a:rPr lang="en-US" altLang="en-US" sz="2400" dirty="0"/>
              <a:t>The chances of collision greater at an intersection than any other place</a:t>
            </a:r>
          </a:p>
          <a:p>
            <a:r>
              <a:rPr lang="en-US" altLang="en-US" sz="2400" dirty="0" smtClean="0"/>
              <a:t>Many drivers’ paths cross there</a:t>
            </a:r>
          </a:p>
          <a:p>
            <a:endParaRPr lang="en-US" altLang="en-US" sz="2400" dirty="0" smtClean="0"/>
          </a:p>
        </p:txBody>
      </p:sp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85" y="2286000"/>
            <a:ext cx="8382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-304800"/>
            <a:ext cx="11506200" cy="716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1828800" y="1333500"/>
            <a:ext cx="0" cy="419100"/>
          </a:xfrm>
          <a:prstGeom prst="straightConnector1">
            <a:avLst/>
          </a:prstGeom>
          <a:ln w="2540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752600" y="1295400"/>
            <a:ext cx="533400" cy="0"/>
          </a:xfrm>
          <a:prstGeom prst="straightConnector1">
            <a:avLst/>
          </a:prstGeom>
          <a:ln w="2540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4572000" y="1600200"/>
            <a:ext cx="152400" cy="1524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648200" y="1066800"/>
            <a:ext cx="0" cy="4572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3886200" y="1066800"/>
            <a:ext cx="68580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7200900" y="1676400"/>
            <a:ext cx="114300" cy="2286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7200900" y="1066800"/>
            <a:ext cx="0" cy="5334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6629400" y="1066800"/>
            <a:ext cx="45720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1447800" y="3810000"/>
            <a:ext cx="152400" cy="3810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1524000" y="3276600"/>
            <a:ext cx="0" cy="4572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609600" y="3276600"/>
            <a:ext cx="83820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6096000" y="3124200"/>
            <a:ext cx="0" cy="10668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4343400" y="3124200"/>
            <a:ext cx="175260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609" name="Straight Arrow Connector 68608"/>
          <p:cNvCxnSpPr/>
          <p:nvPr/>
        </p:nvCxnSpPr>
        <p:spPr>
          <a:xfrm flipV="1">
            <a:off x="1752600" y="5791200"/>
            <a:ext cx="0" cy="4572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616" name="Straight Arrow Connector 68615"/>
          <p:cNvCxnSpPr/>
          <p:nvPr/>
        </p:nvCxnSpPr>
        <p:spPr>
          <a:xfrm>
            <a:off x="1752600" y="5867400"/>
            <a:ext cx="68580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618" name="Straight Arrow Connector 68617"/>
          <p:cNvCxnSpPr/>
          <p:nvPr/>
        </p:nvCxnSpPr>
        <p:spPr>
          <a:xfrm flipH="1" flipV="1">
            <a:off x="4114800" y="6172200"/>
            <a:ext cx="228600" cy="1524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620" name="Straight Arrow Connector 68619"/>
          <p:cNvCxnSpPr/>
          <p:nvPr/>
        </p:nvCxnSpPr>
        <p:spPr>
          <a:xfrm flipV="1">
            <a:off x="4114800" y="5867400"/>
            <a:ext cx="0" cy="3048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624" name="Straight Arrow Connector 68623"/>
          <p:cNvCxnSpPr/>
          <p:nvPr/>
        </p:nvCxnSpPr>
        <p:spPr>
          <a:xfrm flipH="1" flipV="1">
            <a:off x="3581400" y="5829300"/>
            <a:ext cx="533400" cy="381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626" name="Straight Arrow Connector 68625"/>
          <p:cNvCxnSpPr/>
          <p:nvPr/>
        </p:nvCxnSpPr>
        <p:spPr>
          <a:xfrm flipH="1" flipV="1">
            <a:off x="7620000" y="6172200"/>
            <a:ext cx="228600" cy="1524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628" name="Straight Arrow Connector 68627"/>
          <p:cNvCxnSpPr/>
          <p:nvPr/>
        </p:nvCxnSpPr>
        <p:spPr>
          <a:xfrm flipV="1">
            <a:off x="7620000" y="5848350"/>
            <a:ext cx="0" cy="32385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630" name="Straight Arrow Connector 68629"/>
          <p:cNvCxnSpPr/>
          <p:nvPr/>
        </p:nvCxnSpPr>
        <p:spPr>
          <a:xfrm flipH="1">
            <a:off x="6858000" y="5848350"/>
            <a:ext cx="68580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angerous_intersection_in_Indi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9409" y="228600"/>
            <a:ext cx="8531083" cy="639887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57200"/>
            <a:ext cx="8229600" cy="6172200"/>
          </a:xfrm>
          <a:solidFill>
            <a:srgbClr val="66FFFF"/>
          </a:solidFill>
        </p:spPr>
        <p:txBody>
          <a:bodyPr/>
          <a:lstStyle/>
          <a:p>
            <a:pPr eaLnBrk="1" hangingPunct="1"/>
            <a:r>
              <a:rPr lang="en-US" altLang="en-US" sz="2400" smtClean="0"/>
              <a:t>When you approach an intersection..</a:t>
            </a:r>
          </a:p>
          <a:p>
            <a:pPr eaLnBrk="1" hangingPunct="1"/>
            <a:r>
              <a:rPr lang="en-US" altLang="en-US" sz="2400" smtClean="0"/>
              <a:t>You must scan, scan, scan &amp; look for clues</a:t>
            </a:r>
          </a:p>
          <a:p>
            <a:pPr lvl="4" eaLnBrk="1" hangingPunct="1"/>
            <a:endParaRPr lang="en-US" altLang="en-US" smtClean="0"/>
          </a:p>
        </p:txBody>
      </p:sp>
      <p:pic>
        <p:nvPicPr>
          <p:cNvPr id="31747" name="Picture 5" descr="MCBD05706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95400"/>
            <a:ext cx="44958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1600"/>
            <a:ext cx="4038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636587"/>
          </a:xfrm>
        </p:spPr>
        <p:txBody>
          <a:bodyPr/>
          <a:lstStyle/>
          <a:p>
            <a:pPr algn="ctr"/>
            <a:r>
              <a:rPr lang="en-US" altLang="en-US" sz="3600" b="1" smtClean="0"/>
              <a:t>Approaching Intersections</a:t>
            </a:r>
            <a:endParaRPr lang="en-US" altLang="en-US" sz="3600" smtClean="0"/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3810000"/>
          </a:xfrm>
        </p:spPr>
        <p:txBody>
          <a:bodyPr/>
          <a:lstStyle/>
          <a:p>
            <a:r>
              <a:rPr lang="en-US" altLang="en-US" sz="2800" dirty="0" smtClean="0"/>
              <a:t>Look for </a:t>
            </a:r>
            <a:r>
              <a:rPr lang="en-US" altLang="en-US" sz="2800" b="1" dirty="0" smtClean="0"/>
              <a:t>line of sight restrictions </a:t>
            </a:r>
            <a:r>
              <a:rPr lang="en-US" altLang="en-US" sz="2800" dirty="0" smtClean="0"/>
              <a:t>can be caused by…(Environment, other users)</a:t>
            </a:r>
          </a:p>
          <a:p>
            <a:r>
              <a:rPr lang="en-US" altLang="en-US" sz="2800" dirty="0" smtClean="0"/>
              <a:t>When your line of sight is restricted your zone checks should become more frequent.</a:t>
            </a:r>
          </a:p>
          <a:p>
            <a:endParaRPr lang="en-US" altLang="en-US" dirty="0" smtClean="0"/>
          </a:p>
        </p:txBody>
      </p:sp>
      <p:pic>
        <p:nvPicPr>
          <p:cNvPr id="2867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15" y="3048000"/>
            <a:ext cx="2690812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427" y="3075296"/>
            <a:ext cx="3106738" cy="244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165" y="3162608"/>
            <a:ext cx="28670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560387"/>
          </a:xfrm>
        </p:spPr>
        <p:txBody>
          <a:bodyPr/>
          <a:lstStyle/>
          <a:p>
            <a:pPr algn="ctr"/>
            <a:r>
              <a:rPr lang="en-US" altLang="en-US" sz="3200" b="1" smtClean="0"/>
              <a:t>Blocked View at Stop Sign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1295400"/>
          </a:xfrm>
        </p:spPr>
        <p:txBody>
          <a:bodyPr/>
          <a:lstStyle/>
          <a:p>
            <a:r>
              <a:rPr lang="en-US" altLang="en-US" sz="2400" smtClean="0"/>
              <a:t>What do you do when you approach an intersection and you can’t tell if it is controlled or not? </a:t>
            </a:r>
          </a:p>
          <a:p>
            <a:endParaRPr lang="en-US" altLang="en-US" sz="2400" smtClean="0"/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498" y="1752600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746344"/>
            <a:ext cx="240982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018" y="1752031"/>
            <a:ext cx="16970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4876800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COVER YOUR BRAKE!</a:t>
            </a:r>
            <a:endParaRPr lang="en-US" sz="24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41944"/>
            <a:ext cx="2924175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560387"/>
          </a:xfrm>
        </p:spPr>
        <p:txBody>
          <a:bodyPr/>
          <a:lstStyle/>
          <a:p>
            <a:pPr algn="ctr"/>
            <a:r>
              <a:rPr lang="en-US" altLang="en-US" sz="3200" b="1" smtClean="0"/>
              <a:t>Approaching Intersections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382000" cy="1447800"/>
          </a:xfrm>
        </p:spPr>
        <p:txBody>
          <a:bodyPr/>
          <a:lstStyle/>
          <a:p>
            <a:r>
              <a:rPr lang="en-US" altLang="en-US" sz="2400" smtClean="0"/>
              <a:t>Determine The type of intersection.</a:t>
            </a:r>
          </a:p>
          <a:p>
            <a:r>
              <a:rPr lang="en-US" altLang="en-US" sz="2400" smtClean="0"/>
              <a:t>Controlled or Uncontrolled</a:t>
            </a:r>
          </a:p>
          <a:p>
            <a:r>
              <a:rPr lang="en-US" altLang="en-US" sz="2400" smtClean="0"/>
              <a:t>Search all zones!</a:t>
            </a:r>
          </a:p>
        </p:txBody>
      </p:sp>
      <p:pic>
        <p:nvPicPr>
          <p:cNvPr id="32772" name="Picture 8" descr="http://www.dublin.oh.us/engineering/trafficcalming/images/RaisedIn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990600"/>
            <a:ext cx="3552825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10" descr="http://2.bp.blogspot.com/_110KgBgA9pU/S7La1pPHsII/AAAAAAAABz4/nYz9C5cExOE/s1600/College+Avenue+Intersections+0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0"/>
            <a:ext cx="4267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941387"/>
          </a:xfrm>
        </p:spPr>
        <p:txBody>
          <a:bodyPr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Imagine having to deal with this everyday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Media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008563"/>
            <a:ext cx="7620000" cy="5713999"/>
          </a:xfrm>
        </p:spPr>
      </p:pic>
    </p:spTree>
    <p:extLst>
      <p:ext uri="{BB962C8B-B14F-4D97-AF65-F5344CB8AC3E}">
        <p14:creationId xmlns:p14="http://schemas.microsoft.com/office/powerpoint/2010/main" val="308775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407987"/>
          </a:xfrm>
        </p:spPr>
        <p:txBody>
          <a:bodyPr/>
          <a:lstStyle/>
          <a:p>
            <a:pPr algn="ctr"/>
            <a:r>
              <a:rPr lang="en-US" altLang="en-US" sz="3200" b="1" smtClean="0"/>
              <a:t>Controlled Intersections with Signals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715000"/>
          </a:xfrm>
        </p:spPr>
        <p:txBody>
          <a:bodyPr/>
          <a:lstStyle/>
          <a:p>
            <a:r>
              <a:rPr lang="en-US" altLang="en-US" sz="2400" dirty="0" smtClean="0"/>
              <a:t>Traffic Signals have 3 lights…</a:t>
            </a:r>
          </a:p>
          <a:p>
            <a:r>
              <a:rPr lang="en-US" altLang="en-US" sz="2400" dirty="0" smtClean="0"/>
              <a:t>Some have 4 or 5 lights…</a:t>
            </a: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57400"/>
            <a:ext cx="3549650" cy="392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879475"/>
            <a:ext cx="401955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33400"/>
          </a:xfrm>
        </p:spPr>
        <p:txBody>
          <a:bodyPr/>
          <a:lstStyle/>
          <a:p>
            <a:pPr algn="ctr"/>
            <a:r>
              <a:rPr lang="en-US" altLang="en-US" sz="3200" b="1" smtClean="0"/>
              <a:t>Protected Left Turns</a:t>
            </a:r>
            <a:endParaRPr lang="en-US" altLang="en-US" sz="3200" smtClean="0"/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715000"/>
          </a:xfrm>
        </p:spPr>
        <p:txBody>
          <a:bodyPr/>
          <a:lstStyle/>
          <a:p>
            <a:r>
              <a:rPr lang="en-US" altLang="en-US" sz="2400" dirty="0" smtClean="0"/>
              <a:t>When a special left-turn light, arrow lets you turn left </a:t>
            </a:r>
            <a:r>
              <a:rPr lang="en-US" altLang="en-US" sz="2400" b="1" i="1" dirty="0" smtClean="0"/>
              <a:t>(PROTECTED).</a:t>
            </a:r>
          </a:p>
          <a:p>
            <a:r>
              <a:rPr lang="en-US" altLang="en-US" sz="2400" dirty="0" smtClean="0"/>
              <a:t>Sometimes left turns prohibited when left turn signals are off </a:t>
            </a:r>
            <a:r>
              <a:rPr lang="en-US" altLang="en-US" sz="2400" b="1" i="1" dirty="0" smtClean="0"/>
              <a:t>(UNPROTECTED).</a:t>
            </a:r>
          </a:p>
        </p:txBody>
      </p:sp>
      <p:pic>
        <p:nvPicPr>
          <p:cNvPr id="3584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2" y="2743200"/>
            <a:ext cx="319563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741612"/>
            <a:ext cx="3243263" cy="304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99" y="2743200"/>
            <a:ext cx="1981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484187"/>
          </a:xfrm>
        </p:spPr>
        <p:txBody>
          <a:bodyPr/>
          <a:lstStyle/>
          <a:p>
            <a:pPr algn="ctr"/>
            <a:r>
              <a:rPr lang="en-US" altLang="en-US" sz="3200" b="1" smtClean="0"/>
              <a:t>Unprotected Left Turns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382000" cy="5216525"/>
          </a:xfrm>
        </p:spPr>
        <p:txBody>
          <a:bodyPr/>
          <a:lstStyle/>
          <a:p>
            <a:pPr eaLnBrk="1" hangingPunct="1"/>
            <a:r>
              <a:rPr lang="en-US" altLang="en-US" sz="2400" smtClean="0"/>
              <a:t>You have no green arrow to turn left</a:t>
            </a:r>
          </a:p>
          <a:p>
            <a:pPr eaLnBrk="1" hangingPunct="1"/>
            <a:r>
              <a:rPr lang="en-US" altLang="en-US" sz="2400" smtClean="0"/>
              <a:t>You must yield to on coming traffic</a:t>
            </a:r>
          </a:p>
          <a:p>
            <a:endParaRPr lang="en-US" altLang="en-US" sz="2400" smtClean="0"/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800"/>
            <a:ext cx="476250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525" y="4419600"/>
            <a:ext cx="3454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503" y="1447800"/>
            <a:ext cx="3687124" cy="276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5248275"/>
            <a:ext cx="5038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NEVER TURN YOU WHEELS WHILE WAITING TO TURN!!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12787"/>
          </a:xfrm>
          <a:solidFill>
            <a:srgbClr val="66FFFF"/>
          </a:solidFill>
        </p:spPr>
        <p:txBody>
          <a:bodyPr/>
          <a:lstStyle/>
          <a:p>
            <a:pPr algn="ctr" eaLnBrk="1" hangingPunct="1"/>
            <a:r>
              <a:rPr lang="en-US" altLang="en-US" b="1" dirty="0" smtClean="0"/>
              <a:t>Right turns on Red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1524000"/>
          </a:xfrm>
          <a:solidFill>
            <a:srgbClr val="66FFFF"/>
          </a:solidFill>
        </p:spPr>
        <p:txBody>
          <a:bodyPr/>
          <a:lstStyle/>
          <a:p>
            <a:pPr eaLnBrk="1" hangingPunct="1"/>
            <a:r>
              <a:rPr lang="en-US" altLang="en-US" sz="2400" dirty="0" smtClean="0"/>
              <a:t>Before turning right on red light…</a:t>
            </a:r>
          </a:p>
          <a:p>
            <a:pPr eaLnBrk="1" hangingPunct="1"/>
            <a:r>
              <a:rPr lang="en-US" altLang="en-US" sz="2400" dirty="0" smtClean="0"/>
              <a:t>Come to a </a:t>
            </a:r>
            <a:r>
              <a:rPr lang="en-US" altLang="en-US" sz="2400" b="1" dirty="0" smtClean="0"/>
              <a:t>Full stop </a:t>
            </a:r>
            <a:endParaRPr lang="en-US" altLang="en-US" sz="2400" dirty="0" smtClean="0"/>
          </a:p>
          <a:p>
            <a:pPr eaLnBrk="1" hangingPunct="1"/>
            <a:r>
              <a:rPr lang="en-US" altLang="en-US" sz="2400" dirty="0" smtClean="0"/>
              <a:t>Just like a Stop Sign!!</a:t>
            </a:r>
          </a:p>
          <a:p>
            <a:pPr eaLnBrk="1" hangingPunct="1"/>
            <a:endParaRPr lang="en-US" altLang="en-US" dirty="0" smtClean="0"/>
          </a:p>
          <a:p>
            <a:pPr eaLnBrk="1" hangingPunct="1"/>
            <a:endParaRPr lang="en-US" altLang="en-US" dirty="0" smtClean="0"/>
          </a:p>
        </p:txBody>
      </p:sp>
      <p:pic>
        <p:nvPicPr>
          <p:cNvPr id="4301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68506"/>
            <a:ext cx="25908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62200"/>
            <a:ext cx="27813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290513"/>
            <a:ext cx="8128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ight Arrow 28"/>
          <p:cNvSpPr/>
          <p:nvPr/>
        </p:nvSpPr>
        <p:spPr>
          <a:xfrm rot="16200000">
            <a:off x="696119" y="2882106"/>
            <a:ext cx="2743200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Right Arrow 29"/>
          <p:cNvSpPr/>
          <p:nvPr/>
        </p:nvSpPr>
        <p:spPr>
          <a:xfrm>
            <a:off x="2068513" y="2868613"/>
            <a:ext cx="977900" cy="484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9632" name="Circular Arrow 69631"/>
          <p:cNvSpPr/>
          <p:nvPr/>
        </p:nvSpPr>
        <p:spPr>
          <a:xfrm flipH="1">
            <a:off x="1268413" y="3109913"/>
            <a:ext cx="1600200" cy="1270000"/>
          </a:xfrm>
          <a:prstGeom prst="circularArrow">
            <a:avLst>
              <a:gd name="adj1" fmla="val 23170"/>
              <a:gd name="adj2" fmla="val 2875956"/>
              <a:gd name="adj3" fmla="val 20783950"/>
              <a:gd name="adj4" fmla="val 15171667"/>
              <a:gd name="adj5" fmla="val 47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69636" name="Bent-Up Arrow 69635"/>
          <p:cNvSpPr/>
          <p:nvPr/>
        </p:nvSpPr>
        <p:spPr>
          <a:xfrm>
            <a:off x="3698875" y="1828800"/>
            <a:ext cx="898525" cy="1262063"/>
          </a:xfrm>
          <a:prstGeom prst="bentUpArrow">
            <a:avLst>
              <a:gd name="adj1" fmla="val 25000"/>
              <a:gd name="adj2" fmla="val 25933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9633" name="Bent Arrow 69632"/>
          <p:cNvSpPr/>
          <p:nvPr/>
        </p:nvSpPr>
        <p:spPr>
          <a:xfrm flipH="1">
            <a:off x="3775075" y="2724150"/>
            <a:ext cx="1101725" cy="1600200"/>
          </a:xfrm>
          <a:prstGeom prst="bentArrow">
            <a:avLst>
              <a:gd name="adj1" fmla="val 17567"/>
              <a:gd name="adj2" fmla="val 21155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69637" name="Up Arrow 69636"/>
          <p:cNvSpPr/>
          <p:nvPr/>
        </p:nvSpPr>
        <p:spPr>
          <a:xfrm rot="10800000">
            <a:off x="4148138" y="3109913"/>
            <a:ext cx="484187" cy="97948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6450013" y="2957513"/>
            <a:ext cx="1492250" cy="1655762"/>
          </a:xfrm>
          <a:custGeom>
            <a:avLst/>
            <a:gdLst>
              <a:gd name="connsiteX0" fmla="*/ 1493305 w 1493305"/>
              <a:gd name="connsiteY0" fmla="*/ 1655586 h 1655586"/>
              <a:gd name="connsiteX1" fmla="*/ 1479657 w 1493305"/>
              <a:gd name="connsiteY1" fmla="*/ 1191562 h 1655586"/>
              <a:gd name="connsiteX2" fmla="*/ 1452362 w 1493305"/>
              <a:gd name="connsiteY2" fmla="*/ 1096028 h 1655586"/>
              <a:gd name="connsiteX3" fmla="*/ 1425066 w 1493305"/>
              <a:gd name="connsiteY3" fmla="*/ 973198 h 1655586"/>
              <a:gd name="connsiteX4" fmla="*/ 1384123 w 1493305"/>
              <a:gd name="connsiteY4" fmla="*/ 918607 h 1655586"/>
              <a:gd name="connsiteX5" fmla="*/ 1356827 w 1493305"/>
              <a:gd name="connsiteY5" fmla="*/ 823073 h 1655586"/>
              <a:gd name="connsiteX6" fmla="*/ 1329532 w 1493305"/>
              <a:gd name="connsiteY6" fmla="*/ 782130 h 1655586"/>
              <a:gd name="connsiteX7" fmla="*/ 1288589 w 1493305"/>
              <a:gd name="connsiteY7" fmla="*/ 741186 h 1655586"/>
              <a:gd name="connsiteX8" fmla="*/ 1193054 w 1493305"/>
              <a:gd name="connsiteY8" fmla="*/ 632004 h 1655586"/>
              <a:gd name="connsiteX9" fmla="*/ 1124815 w 1493305"/>
              <a:gd name="connsiteY9" fmla="*/ 550118 h 1655586"/>
              <a:gd name="connsiteX10" fmla="*/ 1042929 w 1493305"/>
              <a:gd name="connsiteY10" fmla="*/ 495527 h 1655586"/>
              <a:gd name="connsiteX11" fmla="*/ 988338 w 1493305"/>
              <a:gd name="connsiteY11" fmla="*/ 454583 h 1655586"/>
              <a:gd name="connsiteX12" fmla="*/ 947395 w 1493305"/>
              <a:gd name="connsiteY12" fmla="*/ 413640 h 1655586"/>
              <a:gd name="connsiteX13" fmla="*/ 851860 w 1493305"/>
              <a:gd name="connsiteY13" fmla="*/ 359049 h 1655586"/>
              <a:gd name="connsiteX14" fmla="*/ 810917 w 1493305"/>
              <a:gd name="connsiteY14" fmla="*/ 318106 h 1655586"/>
              <a:gd name="connsiteX15" fmla="*/ 647144 w 1493305"/>
              <a:gd name="connsiteY15" fmla="*/ 249867 h 1655586"/>
              <a:gd name="connsiteX16" fmla="*/ 551609 w 1493305"/>
              <a:gd name="connsiteY16" fmla="*/ 222571 h 1655586"/>
              <a:gd name="connsiteX17" fmla="*/ 510666 w 1493305"/>
              <a:gd name="connsiteY17" fmla="*/ 195276 h 1655586"/>
              <a:gd name="connsiteX18" fmla="*/ 374189 w 1493305"/>
              <a:gd name="connsiteY18" fmla="*/ 167980 h 1655586"/>
              <a:gd name="connsiteX19" fmla="*/ 142177 w 1493305"/>
              <a:gd name="connsiteY19" fmla="*/ 181628 h 1655586"/>
              <a:gd name="connsiteX20" fmla="*/ 87586 w 1493305"/>
              <a:gd name="connsiteY20" fmla="*/ 195276 h 1655586"/>
              <a:gd name="connsiteX21" fmla="*/ 5699 w 1493305"/>
              <a:gd name="connsiteY21" fmla="*/ 222571 h 1655586"/>
              <a:gd name="connsiteX22" fmla="*/ 60290 w 1493305"/>
              <a:gd name="connsiteY22" fmla="*/ 208924 h 1655586"/>
              <a:gd name="connsiteX23" fmla="*/ 183120 w 1493305"/>
              <a:gd name="connsiteY23" fmla="*/ 154333 h 1655586"/>
              <a:gd name="connsiteX24" fmla="*/ 265007 w 1493305"/>
              <a:gd name="connsiteY24" fmla="*/ 99742 h 1655586"/>
              <a:gd name="connsiteX25" fmla="*/ 346893 w 1493305"/>
              <a:gd name="connsiteY25" fmla="*/ 45150 h 1655586"/>
              <a:gd name="connsiteX26" fmla="*/ 387836 w 1493305"/>
              <a:gd name="connsiteY26" fmla="*/ 4207 h 1655586"/>
              <a:gd name="connsiteX27" fmla="*/ 265007 w 1493305"/>
              <a:gd name="connsiteY27" fmla="*/ 17855 h 1655586"/>
              <a:gd name="connsiteX28" fmla="*/ 155824 w 1493305"/>
              <a:gd name="connsiteY28" fmla="*/ 45150 h 1655586"/>
              <a:gd name="connsiteX29" fmla="*/ 114881 w 1493305"/>
              <a:gd name="connsiteY29" fmla="*/ 72446 h 1655586"/>
              <a:gd name="connsiteX30" fmla="*/ 73938 w 1493305"/>
              <a:gd name="connsiteY30" fmla="*/ 86094 h 1655586"/>
              <a:gd name="connsiteX31" fmla="*/ 32995 w 1493305"/>
              <a:gd name="connsiteY31" fmla="*/ 127037 h 1655586"/>
              <a:gd name="connsiteX32" fmla="*/ 19347 w 1493305"/>
              <a:gd name="connsiteY32" fmla="*/ 222571 h 1655586"/>
              <a:gd name="connsiteX33" fmla="*/ 60290 w 1493305"/>
              <a:gd name="connsiteY33" fmla="*/ 236219 h 1655586"/>
              <a:gd name="connsiteX34" fmla="*/ 155824 w 1493305"/>
              <a:gd name="connsiteY34" fmla="*/ 263515 h 1655586"/>
              <a:gd name="connsiteX35" fmla="*/ 237711 w 1493305"/>
              <a:gd name="connsiteY35" fmla="*/ 318106 h 1655586"/>
              <a:gd name="connsiteX36" fmla="*/ 278654 w 1493305"/>
              <a:gd name="connsiteY36" fmla="*/ 345401 h 1655586"/>
              <a:gd name="connsiteX37" fmla="*/ 305950 w 1493305"/>
              <a:gd name="connsiteY37" fmla="*/ 386344 h 1655586"/>
              <a:gd name="connsiteX38" fmla="*/ 374189 w 1493305"/>
              <a:gd name="connsiteY38" fmla="*/ 427288 h 165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493305" h="1655586">
                <a:moveTo>
                  <a:pt x="1493305" y="1655586"/>
                </a:moveTo>
                <a:cubicBezTo>
                  <a:pt x="1488756" y="1500911"/>
                  <a:pt x="1487790" y="1346090"/>
                  <a:pt x="1479657" y="1191562"/>
                </a:cubicBezTo>
                <a:cubicBezTo>
                  <a:pt x="1477955" y="1159233"/>
                  <a:pt x="1460102" y="1126988"/>
                  <a:pt x="1452362" y="1096028"/>
                </a:cubicBezTo>
                <a:cubicBezTo>
                  <a:pt x="1450208" y="1087413"/>
                  <a:pt x="1432071" y="987209"/>
                  <a:pt x="1425066" y="973198"/>
                </a:cubicBezTo>
                <a:cubicBezTo>
                  <a:pt x="1414894" y="952853"/>
                  <a:pt x="1397771" y="936804"/>
                  <a:pt x="1384123" y="918607"/>
                </a:cubicBezTo>
                <a:cubicBezTo>
                  <a:pt x="1379750" y="901114"/>
                  <a:pt x="1366617" y="842653"/>
                  <a:pt x="1356827" y="823073"/>
                </a:cubicBezTo>
                <a:cubicBezTo>
                  <a:pt x="1349492" y="808402"/>
                  <a:pt x="1340032" y="794731"/>
                  <a:pt x="1329532" y="782130"/>
                </a:cubicBezTo>
                <a:cubicBezTo>
                  <a:pt x="1317176" y="767302"/>
                  <a:pt x="1300439" y="756421"/>
                  <a:pt x="1288589" y="741186"/>
                </a:cubicBezTo>
                <a:cubicBezTo>
                  <a:pt x="1202855" y="630956"/>
                  <a:pt x="1272316" y="684845"/>
                  <a:pt x="1193054" y="632004"/>
                </a:cubicBezTo>
                <a:cubicBezTo>
                  <a:pt x="1168790" y="595608"/>
                  <a:pt x="1161193" y="578411"/>
                  <a:pt x="1124815" y="550118"/>
                </a:cubicBezTo>
                <a:cubicBezTo>
                  <a:pt x="1098920" y="529978"/>
                  <a:pt x="1069173" y="515210"/>
                  <a:pt x="1042929" y="495527"/>
                </a:cubicBezTo>
                <a:cubicBezTo>
                  <a:pt x="1024732" y="481879"/>
                  <a:pt x="1005608" y="469386"/>
                  <a:pt x="988338" y="454583"/>
                </a:cubicBezTo>
                <a:cubicBezTo>
                  <a:pt x="973684" y="442022"/>
                  <a:pt x="962222" y="425996"/>
                  <a:pt x="947395" y="413640"/>
                </a:cubicBezTo>
                <a:cubicBezTo>
                  <a:pt x="918458" y="389526"/>
                  <a:pt x="885234" y="375735"/>
                  <a:pt x="851860" y="359049"/>
                </a:cubicBezTo>
                <a:cubicBezTo>
                  <a:pt x="838212" y="345401"/>
                  <a:pt x="827200" y="328468"/>
                  <a:pt x="810917" y="318106"/>
                </a:cubicBezTo>
                <a:cubicBezTo>
                  <a:pt x="713158" y="255896"/>
                  <a:pt x="728210" y="273029"/>
                  <a:pt x="647144" y="249867"/>
                </a:cubicBezTo>
                <a:cubicBezTo>
                  <a:pt x="510099" y="210710"/>
                  <a:pt x="722260" y="265234"/>
                  <a:pt x="551609" y="222571"/>
                </a:cubicBezTo>
                <a:cubicBezTo>
                  <a:pt x="537961" y="213473"/>
                  <a:pt x="526343" y="200100"/>
                  <a:pt x="510666" y="195276"/>
                </a:cubicBezTo>
                <a:cubicBezTo>
                  <a:pt x="466324" y="181632"/>
                  <a:pt x="374189" y="167980"/>
                  <a:pt x="374189" y="167980"/>
                </a:cubicBezTo>
                <a:cubicBezTo>
                  <a:pt x="296852" y="172529"/>
                  <a:pt x="219299" y="174283"/>
                  <a:pt x="142177" y="181628"/>
                </a:cubicBezTo>
                <a:cubicBezTo>
                  <a:pt x="123504" y="183406"/>
                  <a:pt x="105552" y="189886"/>
                  <a:pt x="87586" y="195276"/>
                </a:cubicBezTo>
                <a:cubicBezTo>
                  <a:pt x="60027" y="203544"/>
                  <a:pt x="-22214" y="229549"/>
                  <a:pt x="5699" y="222571"/>
                </a:cubicBezTo>
                <a:cubicBezTo>
                  <a:pt x="23896" y="218022"/>
                  <a:pt x="42324" y="214314"/>
                  <a:pt x="60290" y="208924"/>
                </a:cubicBezTo>
                <a:cubicBezTo>
                  <a:pt x="148877" y="182348"/>
                  <a:pt x="123288" y="194220"/>
                  <a:pt x="183120" y="154333"/>
                </a:cubicBezTo>
                <a:cubicBezTo>
                  <a:pt x="242161" y="65768"/>
                  <a:pt x="170097" y="153976"/>
                  <a:pt x="265007" y="99742"/>
                </a:cubicBezTo>
                <a:cubicBezTo>
                  <a:pt x="408141" y="17952"/>
                  <a:pt x="219054" y="87764"/>
                  <a:pt x="346893" y="45150"/>
                </a:cubicBezTo>
                <a:cubicBezTo>
                  <a:pt x="360541" y="31502"/>
                  <a:pt x="406146" y="10310"/>
                  <a:pt x="387836" y="4207"/>
                </a:cubicBezTo>
                <a:cubicBezTo>
                  <a:pt x="348755" y="-8820"/>
                  <a:pt x="305788" y="12029"/>
                  <a:pt x="265007" y="17855"/>
                </a:cubicBezTo>
                <a:cubicBezTo>
                  <a:pt x="207368" y="26089"/>
                  <a:pt x="203452" y="29275"/>
                  <a:pt x="155824" y="45150"/>
                </a:cubicBezTo>
                <a:cubicBezTo>
                  <a:pt x="142176" y="54249"/>
                  <a:pt x="129552" y="65110"/>
                  <a:pt x="114881" y="72446"/>
                </a:cubicBezTo>
                <a:cubicBezTo>
                  <a:pt x="102014" y="78880"/>
                  <a:pt x="85908" y="78114"/>
                  <a:pt x="73938" y="86094"/>
                </a:cubicBezTo>
                <a:cubicBezTo>
                  <a:pt x="57879" y="96800"/>
                  <a:pt x="46643" y="113389"/>
                  <a:pt x="32995" y="127037"/>
                </a:cubicBezTo>
                <a:cubicBezTo>
                  <a:pt x="28446" y="158882"/>
                  <a:pt x="11545" y="191363"/>
                  <a:pt x="19347" y="222571"/>
                </a:cubicBezTo>
                <a:cubicBezTo>
                  <a:pt x="22836" y="236527"/>
                  <a:pt x="46458" y="232267"/>
                  <a:pt x="60290" y="236219"/>
                </a:cubicBezTo>
                <a:cubicBezTo>
                  <a:pt x="74842" y="240377"/>
                  <a:pt x="138499" y="253890"/>
                  <a:pt x="155824" y="263515"/>
                </a:cubicBezTo>
                <a:cubicBezTo>
                  <a:pt x="184501" y="279447"/>
                  <a:pt x="210415" y="299909"/>
                  <a:pt x="237711" y="318106"/>
                </a:cubicBezTo>
                <a:lnTo>
                  <a:pt x="278654" y="345401"/>
                </a:lnTo>
                <a:cubicBezTo>
                  <a:pt x="287753" y="359049"/>
                  <a:pt x="294352" y="374746"/>
                  <a:pt x="305950" y="386344"/>
                </a:cubicBezTo>
                <a:cubicBezTo>
                  <a:pt x="322421" y="402815"/>
                  <a:pt x="352649" y="416518"/>
                  <a:pt x="374189" y="42728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6537325" y="1936750"/>
            <a:ext cx="1433513" cy="1216025"/>
          </a:xfrm>
          <a:custGeom>
            <a:avLst/>
            <a:gdLst>
              <a:gd name="connsiteX0" fmla="*/ 0 w 1433015"/>
              <a:gd name="connsiteY0" fmla="*/ 1215360 h 1215360"/>
              <a:gd name="connsiteX1" fmla="*/ 300250 w 1433015"/>
              <a:gd name="connsiteY1" fmla="*/ 1201712 h 1215360"/>
              <a:gd name="connsiteX2" fmla="*/ 368489 w 1433015"/>
              <a:gd name="connsiteY2" fmla="*/ 1188064 h 1215360"/>
              <a:gd name="connsiteX3" fmla="*/ 450376 w 1433015"/>
              <a:gd name="connsiteY3" fmla="*/ 1160769 h 1215360"/>
              <a:gd name="connsiteX4" fmla="*/ 573206 w 1433015"/>
              <a:gd name="connsiteY4" fmla="*/ 1106178 h 1215360"/>
              <a:gd name="connsiteX5" fmla="*/ 614149 w 1433015"/>
              <a:gd name="connsiteY5" fmla="*/ 1092530 h 1215360"/>
              <a:gd name="connsiteX6" fmla="*/ 696035 w 1433015"/>
              <a:gd name="connsiteY6" fmla="*/ 1024291 h 1215360"/>
              <a:gd name="connsiteX7" fmla="*/ 736979 w 1433015"/>
              <a:gd name="connsiteY7" fmla="*/ 1010643 h 1215360"/>
              <a:gd name="connsiteX8" fmla="*/ 777922 w 1433015"/>
              <a:gd name="connsiteY8" fmla="*/ 969700 h 1215360"/>
              <a:gd name="connsiteX9" fmla="*/ 818865 w 1433015"/>
              <a:gd name="connsiteY9" fmla="*/ 956052 h 1215360"/>
              <a:gd name="connsiteX10" fmla="*/ 846161 w 1433015"/>
              <a:gd name="connsiteY10" fmla="*/ 915109 h 1215360"/>
              <a:gd name="connsiteX11" fmla="*/ 887104 w 1433015"/>
              <a:gd name="connsiteY11" fmla="*/ 901461 h 1215360"/>
              <a:gd name="connsiteX12" fmla="*/ 928047 w 1433015"/>
              <a:gd name="connsiteY12" fmla="*/ 874166 h 1215360"/>
              <a:gd name="connsiteX13" fmla="*/ 1009934 w 1433015"/>
              <a:gd name="connsiteY13" fmla="*/ 792279 h 1215360"/>
              <a:gd name="connsiteX14" fmla="*/ 1078173 w 1433015"/>
              <a:gd name="connsiteY14" fmla="*/ 696745 h 1215360"/>
              <a:gd name="connsiteX15" fmla="*/ 1119116 w 1433015"/>
              <a:gd name="connsiteY15" fmla="*/ 669449 h 1215360"/>
              <a:gd name="connsiteX16" fmla="*/ 1146412 w 1433015"/>
              <a:gd name="connsiteY16" fmla="*/ 628506 h 1215360"/>
              <a:gd name="connsiteX17" fmla="*/ 1187355 w 1433015"/>
              <a:gd name="connsiteY17" fmla="*/ 601211 h 1215360"/>
              <a:gd name="connsiteX18" fmla="*/ 1201003 w 1433015"/>
              <a:gd name="connsiteY18" fmla="*/ 560267 h 1215360"/>
              <a:gd name="connsiteX19" fmla="*/ 1255594 w 1433015"/>
              <a:gd name="connsiteY19" fmla="*/ 464733 h 1215360"/>
              <a:gd name="connsiteX20" fmla="*/ 1296537 w 1433015"/>
              <a:gd name="connsiteY20" fmla="*/ 369199 h 1215360"/>
              <a:gd name="connsiteX21" fmla="*/ 1337480 w 1433015"/>
              <a:gd name="connsiteY21" fmla="*/ 328255 h 1215360"/>
              <a:gd name="connsiteX22" fmla="*/ 1392071 w 1433015"/>
              <a:gd name="connsiteY22" fmla="*/ 246369 h 1215360"/>
              <a:gd name="connsiteX23" fmla="*/ 1405719 w 1433015"/>
              <a:gd name="connsiteY23" fmla="*/ 137187 h 1215360"/>
              <a:gd name="connsiteX24" fmla="*/ 1433015 w 1433015"/>
              <a:gd name="connsiteY24" fmla="*/ 41652 h 1215360"/>
              <a:gd name="connsiteX25" fmla="*/ 1419367 w 1433015"/>
              <a:gd name="connsiteY25" fmla="*/ 709 h 1215360"/>
              <a:gd name="connsiteX26" fmla="*/ 1351128 w 1433015"/>
              <a:gd name="connsiteY26" fmla="*/ 68948 h 1215360"/>
              <a:gd name="connsiteX27" fmla="*/ 1296537 w 1433015"/>
              <a:gd name="connsiteY27" fmla="*/ 82596 h 1215360"/>
              <a:gd name="connsiteX28" fmla="*/ 1214650 w 1433015"/>
              <a:gd name="connsiteY28" fmla="*/ 123539 h 1215360"/>
              <a:gd name="connsiteX29" fmla="*/ 1173707 w 1433015"/>
              <a:gd name="connsiteY29" fmla="*/ 150834 h 1215360"/>
              <a:gd name="connsiteX30" fmla="*/ 1091821 w 1433015"/>
              <a:gd name="connsiteY30" fmla="*/ 178130 h 1215360"/>
              <a:gd name="connsiteX31" fmla="*/ 1050877 w 1433015"/>
              <a:gd name="connsiteY31" fmla="*/ 191778 h 1215360"/>
              <a:gd name="connsiteX32" fmla="*/ 1160059 w 1433015"/>
              <a:gd name="connsiteY32" fmla="*/ 178130 h 1215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433015" h="1215360">
                <a:moveTo>
                  <a:pt x="0" y="1215360"/>
                </a:moveTo>
                <a:cubicBezTo>
                  <a:pt x="100083" y="1210811"/>
                  <a:pt x="200337" y="1209113"/>
                  <a:pt x="300250" y="1201712"/>
                </a:cubicBezTo>
                <a:cubicBezTo>
                  <a:pt x="323383" y="1199998"/>
                  <a:pt x="346110" y="1194167"/>
                  <a:pt x="368489" y="1188064"/>
                </a:cubicBezTo>
                <a:cubicBezTo>
                  <a:pt x="396247" y="1180494"/>
                  <a:pt x="450376" y="1160769"/>
                  <a:pt x="450376" y="1160769"/>
                </a:cubicBezTo>
                <a:cubicBezTo>
                  <a:pt x="515260" y="1117512"/>
                  <a:pt x="475757" y="1138661"/>
                  <a:pt x="573206" y="1106178"/>
                </a:cubicBezTo>
                <a:lnTo>
                  <a:pt x="614149" y="1092530"/>
                </a:lnTo>
                <a:cubicBezTo>
                  <a:pt x="644331" y="1062348"/>
                  <a:pt x="658035" y="1043291"/>
                  <a:pt x="696035" y="1024291"/>
                </a:cubicBezTo>
                <a:cubicBezTo>
                  <a:pt x="708902" y="1017857"/>
                  <a:pt x="723331" y="1015192"/>
                  <a:pt x="736979" y="1010643"/>
                </a:cubicBezTo>
                <a:cubicBezTo>
                  <a:pt x="750627" y="996995"/>
                  <a:pt x="761863" y="980406"/>
                  <a:pt x="777922" y="969700"/>
                </a:cubicBezTo>
                <a:cubicBezTo>
                  <a:pt x="789892" y="961720"/>
                  <a:pt x="807631" y="965039"/>
                  <a:pt x="818865" y="956052"/>
                </a:cubicBezTo>
                <a:cubicBezTo>
                  <a:pt x="831673" y="945805"/>
                  <a:pt x="833353" y="925356"/>
                  <a:pt x="846161" y="915109"/>
                </a:cubicBezTo>
                <a:cubicBezTo>
                  <a:pt x="857395" y="906122"/>
                  <a:pt x="874237" y="907895"/>
                  <a:pt x="887104" y="901461"/>
                </a:cubicBezTo>
                <a:cubicBezTo>
                  <a:pt x="901775" y="894126"/>
                  <a:pt x="914399" y="883264"/>
                  <a:pt x="928047" y="874166"/>
                </a:cubicBezTo>
                <a:cubicBezTo>
                  <a:pt x="987189" y="755885"/>
                  <a:pt x="914399" y="874167"/>
                  <a:pt x="1009934" y="792279"/>
                </a:cubicBezTo>
                <a:cubicBezTo>
                  <a:pt x="1085148" y="727809"/>
                  <a:pt x="1020643" y="754275"/>
                  <a:pt x="1078173" y="696745"/>
                </a:cubicBezTo>
                <a:cubicBezTo>
                  <a:pt x="1089771" y="685147"/>
                  <a:pt x="1105468" y="678548"/>
                  <a:pt x="1119116" y="669449"/>
                </a:cubicBezTo>
                <a:cubicBezTo>
                  <a:pt x="1128215" y="655801"/>
                  <a:pt x="1134814" y="640104"/>
                  <a:pt x="1146412" y="628506"/>
                </a:cubicBezTo>
                <a:cubicBezTo>
                  <a:pt x="1158010" y="616908"/>
                  <a:pt x="1177109" y="614019"/>
                  <a:pt x="1187355" y="601211"/>
                </a:cubicBezTo>
                <a:cubicBezTo>
                  <a:pt x="1196342" y="589977"/>
                  <a:pt x="1195336" y="573490"/>
                  <a:pt x="1201003" y="560267"/>
                </a:cubicBezTo>
                <a:cubicBezTo>
                  <a:pt x="1221783" y="511781"/>
                  <a:pt x="1228179" y="505854"/>
                  <a:pt x="1255594" y="464733"/>
                </a:cubicBezTo>
                <a:cubicBezTo>
                  <a:pt x="1266732" y="431317"/>
                  <a:pt x="1275454" y="398715"/>
                  <a:pt x="1296537" y="369199"/>
                </a:cubicBezTo>
                <a:cubicBezTo>
                  <a:pt x="1307755" y="353493"/>
                  <a:pt x="1325630" y="343490"/>
                  <a:pt x="1337480" y="328255"/>
                </a:cubicBezTo>
                <a:cubicBezTo>
                  <a:pt x="1357620" y="302360"/>
                  <a:pt x="1392071" y="246369"/>
                  <a:pt x="1392071" y="246369"/>
                </a:cubicBezTo>
                <a:cubicBezTo>
                  <a:pt x="1396620" y="209975"/>
                  <a:pt x="1399689" y="173365"/>
                  <a:pt x="1405719" y="137187"/>
                </a:cubicBezTo>
                <a:cubicBezTo>
                  <a:pt x="1411431" y="102914"/>
                  <a:pt x="1422198" y="74102"/>
                  <a:pt x="1433015" y="41652"/>
                </a:cubicBezTo>
                <a:cubicBezTo>
                  <a:pt x="1428466" y="28004"/>
                  <a:pt x="1433323" y="4198"/>
                  <a:pt x="1419367" y="709"/>
                </a:cubicBezTo>
                <a:cubicBezTo>
                  <a:pt x="1386280" y="-7562"/>
                  <a:pt x="1366018" y="59021"/>
                  <a:pt x="1351128" y="68948"/>
                </a:cubicBezTo>
                <a:cubicBezTo>
                  <a:pt x="1335521" y="79353"/>
                  <a:pt x="1314734" y="78047"/>
                  <a:pt x="1296537" y="82596"/>
                </a:cubicBezTo>
                <a:cubicBezTo>
                  <a:pt x="1179202" y="160818"/>
                  <a:pt x="1327658" y="67036"/>
                  <a:pt x="1214650" y="123539"/>
                </a:cubicBezTo>
                <a:cubicBezTo>
                  <a:pt x="1199979" y="130874"/>
                  <a:pt x="1188696" y="144172"/>
                  <a:pt x="1173707" y="150834"/>
                </a:cubicBezTo>
                <a:cubicBezTo>
                  <a:pt x="1147415" y="162519"/>
                  <a:pt x="1119116" y="169031"/>
                  <a:pt x="1091821" y="178130"/>
                </a:cubicBezTo>
                <a:cubicBezTo>
                  <a:pt x="1078173" y="182679"/>
                  <a:pt x="1036770" y="194599"/>
                  <a:pt x="1050877" y="191778"/>
                </a:cubicBezTo>
                <a:cubicBezTo>
                  <a:pt x="1132499" y="175453"/>
                  <a:pt x="1095919" y="178130"/>
                  <a:pt x="1160059" y="17813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7929563" y="1979613"/>
            <a:ext cx="327025" cy="354012"/>
          </a:xfrm>
          <a:custGeom>
            <a:avLst/>
            <a:gdLst>
              <a:gd name="connsiteX0" fmla="*/ 0 w 327547"/>
              <a:gd name="connsiteY0" fmla="*/ 0 h 354842"/>
              <a:gd name="connsiteX1" fmla="*/ 54591 w 327547"/>
              <a:gd name="connsiteY1" fmla="*/ 68239 h 354842"/>
              <a:gd name="connsiteX2" fmla="*/ 122830 w 327547"/>
              <a:gd name="connsiteY2" fmla="*/ 150126 h 354842"/>
              <a:gd name="connsiteX3" fmla="*/ 163773 w 327547"/>
              <a:gd name="connsiteY3" fmla="*/ 177421 h 354842"/>
              <a:gd name="connsiteX4" fmla="*/ 272955 w 327547"/>
              <a:gd name="connsiteY4" fmla="*/ 300251 h 354842"/>
              <a:gd name="connsiteX5" fmla="*/ 327547 w 327547"/>
              <a:gd name="connsiteY5" fmla="*/ 354842 h 354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7547" h="354842">
                <a:moveTo>
                  <a:pt x="0" y="0"/>
                </a:moveTo>
                <a:cubicBezTo>
                  <a:pt x="18197" y="22746"/>
                  <a:pt x="37113" y="44935"/>
                  <a:pt x="54591" y="68239"/>
                </a:cubicBezTo>
                <a:cubicBezTo>
                  <a:pt x="90373" y="115949"/>
                  <a:pt x="72901" y="108518"/>
                  <a:pt x="122830" y="150126"/>
                </a:cubicBezTo>
                <a:cubicBezTo>
                  <a:pt x="135431" y="160627"/>
                  <a:pt x="150125" y="168323"/>
                  <a:pt x="163773" y="177421"/>
                </a:cubicBezTo>
                <a:cubicBezTo>
                  <a:pt x="196592" y="226649"/>
                  <a:pt x="216864" y="262857"/>
                  <a:pt x="272955" y="300251"/>
                </a:cubicBezTo>
                <a:cubicBezTo>
                  <a:pt x="322363" y="333190"/>
                  <a:pt x="306563" y="312876"/>
                  <a:pt x="327547" y="35484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6480175" y="2060575"/>
            <a:ext cx="1476375" cy="2921000"/>
          </a:xfrm>
          <a:custGeom>
            <a:avLst/>
            <a:gdLst>
              <a:gd name="connsiteX0" fmla="*/ 1475871 w 1475871"/>
              <a:gd name="connsiteY0" fmla="*/ 0 h 2920700"/>
              <a:gd name="connsiteX1" fmla="*/ 1353041 w 1475871"/>
              <a:gd name="connsiteY1" fmla="*/ 109182 h 2920700"/>
              <a:gd name="connsiteX2" fmla="*/ 1284802 w 1475871"/>
              <a:gd name="connsiteY2" fmla="*/ 163773 h 2920700"/>
              <a:gd name="connsiteX3" fmla="*/ 1243859 w 1475871"/>
              <a:gd name="connsiteY3" fmla="*/ 204716 h 2920700"/>
              <a:gd name="connsiteX4" fmla="*/ 1202916 w 1475871"/>
              <a:gd name="connsiteY4" fmla="*/ 218364 h 2920700"/>
              <a:gd name="connsiteX5" fmla="*/ 1161972 w 1475871"/>
              <a:gd name="connsiteY5" fmla="*/ 272955 h 2920700"/>
              <a:gd name="connsiteX6" fmla="*/ 1080086 w 1475871"/>
              <a:gd name="connsiteY6" fmla="*/ 313898 h 2920700"/>
              <a:gd name="connsiteX7" fmla="*/ 1011847 w 1475871"/>
              <a:gd name="connsiteY7" fmla="*/ 368489 h 2920700"/>
              <a:gd name="connsiteX8" fmla="*/ 929960 w 1475871"/>
              <a:gd name="connsiteY8" fmla="*/ 477672 h 2920700"/>
              <a:gd name="connsiteX9" fmla="*/ 889017 w 1475871"/>
              <a:gd name="connsiteY9" fmla="*/ 518615 h 2920700"/>
              <a:gd name="connsiteX10" fmla="*/ 834426 w 1475871"/>
              <a:gd name="connsiteY10" fmla="*/ 668740 h 2920700"/>
              <a:gd name="connsiteX11" fmla="*/ 793483 w 1475871"/>
              <a:gd name="connsiteY11" fmla="*/ 723331 h 2920700"/>
              <a:gd name="connsiteX12" fmla="*/ 738892 w 1475871"/>
              <a:gd name="connsiteY12" fmla="*/ 859809 h 2920700"/>
              <a:gd name="connsiteX13" fmla="*/ 711596 w 1475871"/>
              <a:gd name="connsiteY13" fmla="*/ 928048 h 2920700"/>
              <a:gd name="connsiteX14" fmla="*/ 697948 w 1475871"/>
              <a:gd name="connsiteY14" fmla="*/ 968991 h 2920700"/>
              <a:gd name="connsiteX15" fmla="*/ 684301 w 1475871"/>
              <a:gd name="connsiteY15" fmla="*/ 1023582 h 2920700"/>
              <a:gd name="connsiteX16" fmla="*/ 629710 w 1475871"/>
              <a:gd name="connsiteY16" fmla="*/ 1132764 h 2920700"/>
              <a:gd name="connsiteX17" fmla="*/ 616062 w 1475871"/>
              <a:gd name="connsiteY17" fmla="*/ 1173707 h 2920700"/>
              <a:gd name="connsiteX18" fmla="*/ 588766 w 1475871"/>
              <a:gd name="connsiteY18" fmla="*/ 1296537 h 2920700"/>
              <a:gd name="connsiteX19" fmla="*/ 561471 w 1475871"/>
              <a:gd name="connsiteY19" fmla="*/ 1378424 h 2920700"/>
              <a:gd name="connsiteX20" fmla="*/ 506880 w 1475871"/>
              <a:gd name="connsiteY20" fmla="*/ 1460310 h 2920700"/>
              <a:gd name="connsiteX21" fmla="*/ 493232 w 1475871"/>
              <a:gd name="connsiteY21" fmla="*/ 1514901 h 2920700"/>
              <a:gd name="connsiteX22" fmla="*/ 452289 w 1475871"/>
              <a:gd name="connsiteY22" fmla="*/ 1596788 h 2920700"/>
              <a:gd name="connsiteX23" fmla="*/ 424993 w 1475871"/>
              <a:gd name="connsiteY23" fmla="*/ 1733266 h 2920700"/>
              <a:gd name="connsiteX24" fmla="*/ 397698 w 1475871"/>
              <a:gd name="connsiteY24" fmla="*/ 1815152 h 2920700"/>
              <a:gd name="connsiteX25" fmla="*/ 411345 w 1475871"/>
              <a:gd name="connsiteY25" fmla="*/ 2456597 h 2920700"/>
              <a:gd name="connsiteX26" fmla="*/ 424993 w 1475871"/>
              <a:gd name="connsiteY26" fmla="*/ 2511188 h 2920700"/>
              <a:gd name="connsiteX27" fmla="*/ 438641 w 1475871"/>
              <a:gd name="connsiteY27" fmla="*/ 2729552 h 2920700"/>
              <a:gd name="connsiteX28" fmla="*/ 465936 w 1475871"/>
              <a:gd name="connsiteY28" fmla="*/ 2838734 h 2920700"/>
              <a:gd name="connsiteX29" fmla="*/ 452289 w 1475871"/>
              <a:gd name="connsiteY29" fmla="*/ 2893325 h 2920700"/>
              <a:gd name="connsiteX30" fmla="*/ 424993 w 1475871"/>
              <a:gd name="connsiteY30" fmla="*/ 2838734 h 2920700"/>
              <a:gd name="connsiteX31" fmla="*/ 356754 w 1475871"/>
              <a:gd name="connsiteY31" fmla="*/ 2756848 h 2920700"/>
              <a:gd name="connsiteX32" fmla="*/ 288516 w 1475871"/>
              <a:gd name="connsiteY32" fmla="*/ 2674961 h 2920700"/>
              <a:gd name="connsiteX33" fmla="*/ 261220 w 1475871"/>
              <a:gd name="connsiteY33" fmla="*/ 2634018 h 2920700"/>
              <a:gd name="connsiteX34" fmla="*/ 220277 w 1475871"/>
              <a:gd name="connsiteY34" fmla="*/ 2579427 h 2920700"/>
              <a:gd name="connsiteX35" fmla="*/ 179333 w 1475871"/>
              <a:gd name="connsiteY35" fmla="*/ 2552131 h 2920700"/>
              <a:gd name="connsiteX36" fmla="*/ 111095 w 1475871"/>
              <a:gd name="connsiteY36" fmla="*/ 2470245 h 2920700"/>
              <a:gd name="connsiteX37" fmla="*/ 83799 w 1475871"/>
              <a:gd name="connsiteY37" fmla="*/ 2429301 h 2920700"/>
              <a:gd name="connsiteX38" fmla="*/ 56504 w 1475871"/>
              <a:gd name="connsiteY38" fmla="*/ 2361063 h 2920700"/>
              <a:gd name="connsiteX39" fmla="*/ 111095 w 1475871"/>
              <a:gd name="connsiteY39" fmla="*/ 2429301 h 2920700"/>
              <a:gd name="connsiteX40" fmla="*/ 124742 w 1475871"/>
              <a:gd name="connsiteY40" fmla="*/ 2470245 h 2920700"/>
              <a:gd name="connsiteX41" fmla="*/ 165686 w 1475871"/>
              <a:gd name="connsiteY41" fmla="*/ 2524836 h 2920700"/>
              <a:gd name="connsiteX42" fmla="*/ 206629 w 1475871"/>
              <a:gd name="connsiteY42" fmla="*/ 2606722 h 2920700"/>
              <a:gd name="connsiteX43" fmla="*/ 247572 w 1475871"/>
              <a:gd name="connsiteY43" fmla="*/ 2688609 h 2920700"/>
              <a:gd name="connsiteX44" fmla="*/ 315811 w 1475871"/>
              <a:gd name="connsiteY44" fmla="*/ 2770495 h 2920700"/>
              <a:gd name="connsiteX45" fmla="*/ 356754 w 1475871"/>
              <a:gd name="connsiteY45" fmla="*/ 2852382 h 2920700"/>
              <a:gd name="connsiteX46" fmla="*/ 397698 w 1475871"/>
              <a:gd name="connsiteY46" fmla="*/ 2866030 h 2920700"/>
              <a:gd name="connsiteX47" fmla="*/ 479584 w 1475871"/>
              <a:gd name="connsiteY47" fmla="*/ 2920621 h 2920700"/>
              <a:gd name="connsiteX48" fmla="*/ 506880 w 1475871"/>
              <a:gd name="connsiteY48" fmla="*/ 2879678 h 2920700"/>
              <a:gd name="connsiteX49" fmla="*/ 520527 w 1475871"/>
              <a:gd name="connsiteY49" fmla="*/ 2838734 h 2920700"/>
              <a:gd name="connsiteX50" fmla="*/ 561471 w 1475871"/>
              <a:gd name="connsiteY50" fmla="*/ 2811439 h 2920700"/>
              <a:gd name="connsiteX51" fmla="*/ 588766 w 1475871"/>
              <a:gd name="connsiteY51" fmla="*/ 2770495 h 2920700"/>
              <a:gd name="connsiteX52" fmla="*/ 629710 w 1475871"/>
              <a:gd name="connsiteY52" fmla="*/ 2743200 h 2920700"/>
              <a:gd name="connsiteX53" fmla="*/ 725244 w 1475871"/>
              <a:gd name="connsiteY53" fmla="*/ 2634018 h 2920700"/>
              <a:gd name="connsiteX54" fmla="*/ 779835 w 1475871"/>
              <a:gd name="connsiteY54" fmla="*/ 2552131 h 2920700"/>
              <a:gd name="connsiteX55" fmla="*/ 793483 w 1475871"/>
              <a:gd name="connsiteY55" fmla="*/ 2511188 h 2920700"/>
              <a:gd name="connsiteX56" fmla="*/ 807130 w 1475871"/>
              <a:gd name="connsiteY56" fmla="*/ 2442949 h 2920700"/>
              <a:gd name="connsiteX57" fmla="*/ 752539 w 1475871"/>
              <a:gd name="connsiteY57" fmla="*/ 2524836 h 2920700"/>
              <a:gd name="connsiteX58" fmla="*/ 697948 w 1475871"/>
              <a:gd name="connsiteY58" fmla="*/ 2661313 h 2920700"/>
              <a:gd name="connsiteX59" fmla="*/ 684301 w 1475871"/>
              <a:gd name="connsiteY59" fmla="*/ 2702257 h 2920700"/>
              <a:gd name="connsiteX60" fmla="*/ 670653 w 1475871"/>
              <a:gd name="connsiteY60" fmla="*/ 2756848 h 2920700"/>
              <a:gd name="connsiteX61" fmla="*/ 629710 w 1475871"/>
              <a:gd name="connsiteY61" fmla="*/ 2797791 h 2920700"/>
              <a:gd name="connsiteX62" fmla="*/ 575119 w 1475871"/>
              <a:gd name="connsiteY62" fmla="*/ 2879678 h 2920700"/>
              <a:gd name="connsiteX63" fmla="*/ 534175 w 1475871"/>
              <a:gd name="connsiteY63" fmla="*/ 2920621 h 292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475871" h="2920700">
                <a:moveTo>
                  <a:pt x="1475871" y="0"/>
                </a:moveTo>
                <a:cubicBezTo>
                  <a:pt x="1347469" y="154082"/>
                  <a:pt x="1466403" y="33608"/>
                  <a:pt x="1353041" y="109182"/>
                </a:cubicBezTo>
                <a:cubicBezTo>
                  <a:pt x="1328804" y="125340"/>
                  <a:pt x="1306724" y="144591"/>
                  <a:pt x="1284802" y="163773"/>
                </a:cubicBezTo>
                <a:cubicBezTo>
                  <a:pt x="1270277" y="176483"/>
                  <a:pt x="1259918" y="194010"/>
                  <a:pt x="1243859" y="204716"/>
                </a:cubicBezTo>
                <a:cubicBezTo>
                  <a:pt x="1231889" y="212696"/>
                  <a:pt x="1216564" y="213815"/>
                  <a:pt x="1202916" y="218364"/>
                </a:cubicBezTo>
                <a:cubicBezTo>
                  <a:pt x="1189268" y="236561"/>
                  <a:pt x="1179927" y="258990"/>
                  <a:pt x="1161972" y="272955"/>
                </a:cubicBezTo>
                <a:cubicBezTo>
                  <a:pt x="1137883" y="291691"/>
                  <a:pt x="1105832" y="297514"/>
                  <a:pt x="1080086" y="313898"/>
                </a:cubicBezTo>
                <a:cubicBezTo>
                  <a:pt x="1055511" y="329537"/>
                  <a:pt x="1033619" y="349136"/>
                  <a:pt x="1011847" y="368489"/>
                </a:cubicBezTo>
                <a:cubicBezTo>
                  <a:pt x="900246" y="467690"/>
                  <a:pt x="1002462" y="376170"/>
                  <a:pt x="929960" y="477672"/>
                </a:cubicBezTo>
                <a:cubicBezTo>
                  <a:pt x="918742" y="493378"/>
                  <a:pt x="902665" y="504967"/>
                  <a:pt x="889017" y="518615"/>
                </a:cubicBezTo>
                <a:cubicBezTo>
                  <a:pt x="870562" y="583209"/>
                  <a:pt x="867670" y="615550"/>
                  <a:pt x="834426" y="668740"/>
                </a:cubicBezTo>
                <a:cubicBezTo>
                  <a:pt x="822371" y="688029"/>
                  <a:pt x="803655" y="702986"/>
                  <a:pt x="793483" y="723331"/>
                </a:cubicBezTo>
                <a:cubicBezTo>
                  <a:pt x="771571" y="767155"/>
                  <a:pt x="757089" y="814316"/>
                  <a:pt x="738892" y="859809"/>
                </a:cubicBezTo>
                <a:cubicBezTo>
                  <a:pt x="729793" y="882555"/>
                  <a:pt x="719343" y="904807"/>
                  <a:pt x="711596" y="928048"/>
                </a:cubicBezTo>
                <a:cubicBezTo>
                  <a:pt x="707047" y="941696"/>
                  <a:pt x="701900" y="955159"/>
                  <a:pt x="697948" y="968991"/>
                </a:cubicBezTo>
                <a:cubicBezTo>
                  <a:pt x="692795" y="987026"/>
                  <a:pt x="691515" y="1006268"/>
                  <a:pt x="684301" y="1023582"/>
                </a:cubicBezTo>
                <a:cubicBezTo>
                  <a:pt x="668651" y="1061142"/>
                  <a:pt x="642578" y="1094162"/>
                  <a:pt x="629710" y="1132764"/>
                </a:cubicBezTo>
                <a:cubicBezTo>
                  <a:pt x="625161" y="1146412"/>
                  <a:pt x="619551" y="1159751"/>
                  <a:pt x="616062" y="1173707"/>
                </a:cubicBezTo>
                <a:cubicBezTo>
                  <a:pt x="596578" y="1251643"/>
                  <a:pt x="609785" y="1226473"/>
                  <a:pt x="588766" y="1296537"/>
                </a:cubicBezTo>
                <a:cubicBezTo>
                  <a:pt x="580498" y="1324096"/>
                  <a:pt x="577431" y="1354484"/>
                  <a:pt x="561471" y="1378424"/>
                </a:cubicBezTo>
                <a:lnTo>
                  <a:pt x="506880" y="1460310"/>
                </a:lnTo>
                <a:cubicBezTo>
                  <a:pt x="502331" y="1478507"/>
                  <a:pt x="500621" y="1497661"/>
                  <a:pt x="493232" y="1514901"/>
                </a:cubicBezTo>
                <a:cubicBezTo>
                  <a:pt x="457573" y="1598103"/>
                  <a:pt x="471458" y="1513720"/>
                  <a:pt x="452289" y="1596788"/>
                </a:cubicBezTo>
                <a:cubicBezTo>
                  <a:pt x="441857" y="1641994"/>
                  <a:pt x="439664" y="1689253"/>
                  <a:pt x="424993" y="1733266"/>
                </a:cubicBezTo>
                <a:lnTo>
                  <a:pt x="397698" y="1815152"/>
                </a:lnTo>
                <a:cubicBezTo>
                  <a:pt x="402247" y="2028967"/>
                  <a:pt x="402965" y="2242898"/>
                  <a:pt x="411345" y="2456597"/>
                </a:cubicBezTo>
                <a:cubicBezTo>
                  <a:pt x="412080" y="2475340"/>
                  <a:pt x="423127" y="2492524"/>
                  <a:pt x="424993" y="2511188"/>
                </a:cubicBezTo>
                <a:cubicBezTo>
                  <a:pt x="432250" y="2583756"/>
                  <a:pt x="429595" y="2657185"/>
                  <a:pt x="438641" y="2729552"/>
                </a:cubicBezTo>
                <a:cubicBezTo>
                  <a:pt x="443294" y="2766776"/>
                  <a:pt x="465936" y="2838734"/>
                  <a:pt x="465936" y="2838734"/>
                </a:cubicBezTo>
                <a:cubicBezTo>
                  <a:pt x="461387" y="2856931"/>
                  <a:pt x="471046" y="2893325"/>
                  <a:pt x="452289" y="2893325"/>
                </a:cubicBezTo>
                <a:cubicBezTo>
                  <a:pt x="431944" y="2893325"/>
                  <a:pt x="435087" y="2856398"/>
                  <a:pt x="424993" y="2838734"/>
                </a:cubicBezTo>
                <a:cubicBezTo>
                  <a:pt x="399657" y="2794397"/>
                  <a:pt x="394393" y="2794486"/>
                  <a:pt x="356754" y="2756848"/>
                </a:cubicBezTo>
                <a:cubicBezTo>
                  <a:pt x="298199" y="2639736"/>
                  <a:pt x="365675" y="2752120"/>
                  <a:pt x="288516" y="2674961"/>
                </a:cubicBezTo>
                <a:cubicBezTo>
                  <a:pt x="276918" y="2663363"/>
                  <a:pt x="270754" y="2647365"/>
                  <a:pt x="261220" y="2634018"/>
                </a:cubicBezTo>
                <a:cubicBezTo>
                  <a:pt x="247999" y="2615509"/>
                  <a:pt x="236361" y="2595511"/>
                  <a:pt x="220277" y="2579427"/>
                </a:cubicBezTo>
                <a:cubicBezTo>
                  <a:pt x="208678" y="2567828"/>
                  <a:pt x="192981" y="2561230"/>
                  <a:pt x="179333" y="2552131"/>
                </a:cubicBezTo>
                <a:cubicBezTo>
                  <a:pt x="111566" y="2450479"/>
                  <a:pt x="198662" y="2575326"/>
                  <a:pt x="111095" y="2470245"/>
                </a:cubicBezTo>
                <a:cubicBezTo>
                  <a:pt x="100594" y="2457644"/>
                  <a:pt x="94696" y="2441561"/>
                  <a:pt x="83799" y="2429301"/>
                </a:cubicBezTo>
                <a:cubicBezTo>
                  <a:pt x="2243" y="2337550"/>
                  <a:pt x="-42141" y="2336401"/>
                  <a:pt x="56504" y="2361063"/>
                </a:cubicBezTo>
                <a:cubicBezTo>
                  <a:pt x="90806" y="2463976"/>
                  <a:pt x="40544" y="2341112"/>
                  <a:pt x="111095" y="2429301"/>
                </a:cubicBezTo>
                <a:cubicBezTo>
                  <a:pt x="120082" y="2440535"/>
                  <a:pt x="117605" y="2457754"/>
                  <a:pt x="124742" y="2470245"/>
                </a:cubicBezTo>
                <a:cubicBezTo>
                  <a:pt x="136027" y="2489994"/>
                  <a:pt x="152038" y="2506639"/>
                  <a:pt x="165686" y="2524836"/>
                </a:cubicBezTo>
                <a:cubicBezTo>
                  <a:pt x="199987" y="2627743"/>
                  <a:pt x="153718" y="2500901"/>
                  <a:pt x="206629" y="2606722"/>
                </a:cubicBezTo>
                <a:cubicBezTo>
                  <a:pt x="237405" y="2668273"/>
                  <a:pt x="198682" y="2629942"/>
                  <a:pt x="247572" y="2688609"/>
                </a:cubicBezTo>
                <a:cubicBezTo>
                  <a:pt x="285303" y="2733886"/>
                  <a:pt x="290397" y="2719666"/>
                  <a:pt x="315811" y="2770495"/>
                </a:cubicBezTo>
                <a:cubicBezTo>
                  <a:pt x="332293" y="2803459"/>
                  <a:pt x="324162" y="2826308"/>
                  <a:pt x="356754" y="2852382"/>
                </a:cubicBezTo>
                <a:cubicBezTo>
                  <a:pt x="367988" y="2861369"/>
                  <a:pt x="385122" y="2859043"/>
                  <a:pt x="397698" y="2866030"/>
                </a:cubicBezTo>
                <a:cubicBezTo>
                  <a:pt x="426375" y="2881962"/>
                  <a:pt x="479584" y="2920621"/>
                  <a:pt x="479584" y="2920621"/>
                </a:cubicBezTo>
                <a:cubicBezTo>
                  <a:pt x="488683" y="2906973"/>
                  <a:pt x="499545" y="2894349"/>
                  <a:pt x="506880" y="2879678"/>
                </a:cubicBezTo>
                <a:cubicBezTo>
                  <a:pt x="513314" y="2866811"/>
                  <a:pt x="511540" y="2849968"/>
                  <a:pt x="520527" y="2838734"/>
                </a:cubicBezTo>
                <a:cubicBezTo>
                  <a:pt x="530774" y="2825926"/>
                  <a:pt x="547823" y="2820537"/>
                  <a:pt x="561471" y="2811439"/>
                </a:cubicBezTo>
                <a:cubicBezTo>
                  <a:pt x="570569" y="2797791"/>
                  <a:pt x="577168" y="2782093"/>
                  <a:pt x="588766" y="2770495"/>
                </a:cubicBezTo>
                <a:cubicBezTo>
                  <a:pt x="600364" y="2758897"/>
                  <a:pt x="618909" y="2755544"/>
                  <a:pt x="629710" y="2743200"/>
                </a:cubicBezTo>
                <a:cubicBezTo>
                  <a:pt x="741169" y="2615819"/>
                  <a:pt x="633121" y="2695433"/>
                  <a:pt x="725244" y="2634018"/>
                </a:cubicBezTo>
                <a:cubicBezTo>
                  <a:pt x="743441" y="2606722"/>
                  <a:pt x="769461" y="2583253"/>
                  <a:pt x="779835" y="2552131"/>
                </a:cubicBezTo>
                <a:cubicBezTo>
                  <a:pt x="784384" y="2538483"/>
                  <a:pt x="786497" y="2523764"/>
                  <a:pt x="793483" y="2511188"/>
                </a:cubicBezTo>
                <a:cubicBezTo>
                  <a:pt x="843256" y="2421597"/>
                  <a:pt x="884808" y="2417056"/>
                  <a:pt x="807130" y="2442949"/>
                </a:cubicBezTo>
                <a:cubicBezTo>
                  <a:pt x="788933" y="2470245"/>
                  <a:pt x="762913" y="2493714"/>
                  <a:pt x="752539" y="2524836"/>
                </a:cubicBezTo>
                <a:cubicBezTo>
                  <a:pt x="690405" y="2711239"/>
                  <a:pt x="758197" y="2520730"/>
                  <a:pt x="697948" y="2661313"/>
                </a:cubicBezTo>
                <a:cubicBezTo>
                  <a:pt x="692281" y="2674536"/>
                  <a:pt x="688253" y="2688424"/>
                  <a:pt x="684301" y="2702257"/>
                </a:cubicBezTo>
                <a:cubicBezTo>
                  <a:pt x="679148" y="2720292"/>
                  <a:pt x="679959" y="2740562"/>
                  <a:pt x="670653" y="2756848"/>
                </a:cubicBezTo>
                <a:cubicBezTo>
                  <a:pt x="661077" y="2773606"/>
                  <a:pt x="641559" y="2782556"/>
                  <a:pt x="629710" y="2797791"/>
                </a:cubicBezTo>
                <a:cubicBezTo>
                  <a:pt x="609570" y="2823686"/>
                  <a:pt x="593316" y="2852382"/>
                  <a:pt x="575119" y="2879678"/>
                </a:cubicBezTo>
                <a:cubicBezTo>
                  <a:pt x="545300" y="2924406"/>
                  <a:pt x="564225" y="2920621"/>
                  <a:pt x="534175" y="292062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33" name="AutoShape 10" descr="data:image/jpeg;base64,/9j/4AAQSkZJRgABAQAAAQABAAD/2wCEAAkGBxQQERMREhQVEhUVGBYVFRcXFBQUFBYUFBgcFhUWFBgYHiggGBolHBcVIjEhJSkrLi4uFx8zODMsNygtLisBCgoKDg0OGxAQGywkICUsLyw1NywsLCwsLDIuLCwtLDAsLCwsLCwsLCwsLCwwNCwsLCwsLCwsLCwsLCwsLCwvLP/AABEIAOgAiAMBEQACEQEDEQH/xAAaAAEAAgMBAAAAAAAAAAAAAAAAAwUCBAYB/8QAPBAAAgECAgYIBQMEAQQDAAAAAQIAAxEEIQUSMTJBURNSYXFykrHRFCJCkbIGgaEjYsHwooLS4fEkM1P/xAAbAQEAAgMBAQAAAAAAAAAAAAAABAUBAwYCB//EADURAAIBAwIDBQgCAgEFAAAAAAABAgMEERIhBTFBE1FhcYEGFCKhscHR8DKRQuEjYnKSovH/2gAMAwEAAhEDEQA/AL6o7Fm+Zt5/rbrHtmTBjrHrN5394A1j1m87+8Aax6zed/eANY9ZvO/vAGses3nf3gDWPWbzv7wBrHrN5394A1j1m87+8Aax6zed/eANY9ZvO/vAGses3nf3gDWPWbzv7wBrHrN5394A1j1m87+8Aax6zed/eAY1nYKxDPsP1vy74Bk283if8jAEyBAEAQBAEAQBAEAQBAEAQBAEAjr7rdx9JgErbzeJ/wAjAMZkCAIAgCAewBAEAQBAEAQBAEA8gGFfdbuPpMAlbebxP+RgHkyBAEAQBAEAQBAEAQBAEAQBBk8mAYVh8jdx9IAxdcUxUdsgpcnzGG8LJ6hBzkox5sqKekbhtdyjsRqgLrrTUcHAI+Y887cuJg1bhp7M6W14RCUFKUcrzw34rw7uX4tcNUZhmAe1TcHvG0T3Su4yeJFbd8LlT3pvK7ns/wAMmJsbHIjaOMlprkVjhJRUmtmJk8CADAEAQBAEAQBAEA8r3RGqENqqMyFJE8yeI6jdQoyrVFThzfoc8+m9rBLhcyPq1eJHdylX2rc89DrZ8IUKOG9/kWeFxorUiw6p9JaLdLBx84uMnFmvp7GCnUQuusgqM7C9gdViVv2a1rjlea6zahmKJfD4xdbTJ4ymv30NDR2GzAY31sw3Br/5lPLdnaTrLTtyOo0cUonXa3y590uLC0UYdtU9PychxbiE6tX3Wju3s/Fvkijx2na2JrdJcqoyReGr/dzJ/iQqt3Jz1ROjpcIt6VsqU1l82+ufDux8+paYarrDMWMlULhVNuTOZveHzt3lPMf3mTSSV4gCAIB5APYAgHoUkgAEkkAAZkkzDeD3CDly7s/0Ux0vrtZMhzORP7cJXV7pvaGyOoteBxpRU6277ui/P0L3AYw6hXaDw4ds2cPuVCeifJkHjFm5x7Sn/KP78uhxmkKIpVb08lOa8hzHdn/MzxC0dvU25PkXHAuKx4lbNT3lHaXjnk/XH9lhgsCaCMRkrAlRyB2j+ZDs7vXUcF0K7jFKk1rXPk/Et8dg1q6wbrP+Rlwc4USYZsGuqqGqhYlvnO6c7KpGRB2EEdovmI9agpLK5lla8QnGeKstn1fQyeoXRiagK3zIB27bMbmx9ZNlW96t+yi1Frp4LxNFGhHhd77zOMqkX/kmnhvrjC+puaOwoP8AHfnznP1KU6ctM1hnWe+U60NdOSa8C+w2Ip4dXd7Gym4/x3mWtpbKnSdefoc3e3Erq4jaUeed/wB8OpRaK0r0tww1W7Nh7pphdZ2aJl/wR0PihLMfmXWEodIbXtJMp6VkoMb4LGpoF1QuXQKoLMSSAABck5cBIrv6aeGme+zZpaOwRxCl6ZBANje6kGwYXDAEZEHuImuvxShReJ5/oKlJ8jbTQj8WVf5lTX9qLZJxjCUvl8938jbG2l1NrF6KVs1+U9m79uEqbH2ir0fhq/HHx5/31N87aMuWxz+JqrTBLMLDjw5ZTuIVlKmqj2TWd+ZFpUJ1anZwWWT6Kx/R1LnIkWtxW/Pt7OE00rv/AJlnkWdfhWm3bjvLn5+C/PU5/T+FFOsaqbrm5HJjt+8zxG0dN61yfyLLgHFI3VLsJv44rbxX+iXC46w+UXbht2nZkMzNFtYzqxc5PTFdWauJcSpUJqlFa5vovv3YNB6yl2VjrPYsFCa6o/VYggMbnZcAWJN8hJ1es7lKP+K7+ZVW8Fw1uaWKk85SbxjOev2LDDYV+jJqsWaxP72mqjbQpPMUaLi6nWe+y7kWzbzeJ/yMkEUxYXmQVWL0Tn0lI6jbDyI5MNjDsM1zpKfMlW93Ojst13GlQxT69gDTqqpNs+jZQRrEMd3ubLO95iVWTWmstaXLv9e83U6NDVqtZ9m5c1jbk8Y6c8P7GrpPEOx6Mgix2HaSePbPHEb1V2ow/ivmXfs1wb3Kk61V5qS/9V3Z731foYaNBasFp5hN48Gc7QOwDKRrelqepnrjN/ph2a5v6d/qdlhMcKT/ADI5HMAH/MmVIuUcI5RPc6IfqagaZXXZGKkAtScgEjIkfUOy+cqalnVbzjbzNimiv0DpGjh6bLUxKV3ZtdqgpPSZiQAS4LNc5cLACwtlK6/sbis/gptLzT/BshOK5s2Kv6jocCz+FGP87JTQ9nb6b/il5s3e8QRq19Na9NgqsjEhV1rXs21suVj/ABJ1D2dqU7mnGo0483jwa29c/U8yuVoeDmcfX6NraozW9Jj9FSmG2DiSrf8AATrbmOdybwecYtx73h+T/D+po6PxYFix28zcn3MqsbnUV4YNrSlUaoYkIDYDXNr87DM8uEvLfiS7Ds5x1P6rxOMuOCP3xVqU9C3b/wCl963X1WDUpUXrkhQaabpbLXYcstxewfeeajncS11f6XIxCdGyi6dtu+snvl95c4LAJSFlAH7TYtiDKTk8y3ZNX3G7j6QYJW3m8T/kYB5MgQDWxmED2OxhmGBIYHmCMxMGShOhnpkKhJQCwuNaw/tucpEq2im8pl5a8alSp6Jxz45+veWeDwi4ekTbPaewSRGOmOEVFatKtUc5PdnWU9DrxYnusBOKq+09xJfBCK/t/glq0j1ZX46hqMRbVHDO9wON50/C7uNzQUteqXXph+RDrQ0y5bGvLI1CAepTvny4zGUDXx2EFRSjd4IyIIzBB4G8w1qRsp1JU5al++Hqaz4VejY2RatgLqDYnnq8D+9pTStKzrc/hLqPF1GKW7/e/uNbR+iTZTWbpCCWBKi9zzPYDYDYJcQiorCKatVlVlqkXCrbIZT2aj2AYV9xu4+kwCRt5vE/5GAeTIEAQBaAYV0urDmCIBdYPSihaaPkSq3b6Q1rWPKfP73gdzHtKsFtqe3XHeWULiOyZZV6AcarC4/3ZKi1uqltUVSk8P6+ZunFTWGc9jcIaRscwdh5/wDmfReG8Sp3tLUtpLmu7/RWVaTg9zPR+ANU32KNp59gkyrVUNup4SyWdTDBRyA/3OR1UbZ6wc9iK/SmyGyDa3FvD2dslxW254ZnPRgQBMgQDCvut3H0mASNvN4n/IwDyZAgCAIAgHjC8A3tFaRNIinUPyHJWP0clb+3keE5TjfBFNOvbrfqu/xXj9SXQr4+GR0XwQqgq2zj2d3bOe4SqyrqpTeMc39iTWa04ZtnDqi2FlVR+wA4zrO0cpZZExg43S2kPiCVTKiNp41D/wBvrLahR0rMuZplLJrASUeBAEAQBAMK+63cfSYBK283if8AIwDyZAgCAIAgAwCbBYI12FMcdvIDiTNNasqMNbMxWXg7rB4cUkWmt7KALk3J7zOa2y2kll52JJSaWc4sNSQ6tIZM3/6MPpH9o485DnxaNrWi0srr+957VJyRzbIVOqRYjK3KdpTqRqQU4PKfIhtNPDPJ7MCAIAgCAR191u4+kwCVt5vE/wCRgHkyBAEAQBAPVUkgAXJyA4kmeZNRTbMnZ6IwAoJbaxzY9vIdgnL3V26889OhJjHSip/VOlTnhqRIYj+o4OaKdir/AHH+JN4fa9p/yT5fU8VJY2RloHGipT1CAGp2VgNluDDsNpyPGuHSs6/fGW6+69CVRqa4mGnMFcdINo3u0c5ZeznE+zn7rUez5eD7vX6+ZquKeVqRQzuSGewBAEAQCOvut3H0mASNvN4n/IwBMgQBAEA8mAdF+nMBb+q207vdxM5zjF/mXYQ6c/wSKUP8jd05pT4enlnUbKmO3iT2CQ7C3dzUx0W7PdSWlHHItr3JYk3YnaSdpM69RSWFyIhnTrNScVVFyu0dZeK+0h39lC8oOlL08H3nuE3F5Ozw9RaiB1N1YXHcZ81lbTpTcJbNMsNSaOY0tguhew3WzX/I/afReF3vvVFOX8ls/wA+pAqw0s05ZGsQBAEAjr7rdx9JgEjbzeJ/yMATIEAQBANrRmD6V7cBm3dylZxXiCs6Gv8Ayey/fA2U4amdY9Vaalj8qqLnsAnCUpSqzSW7b/tk14SOLxGKNeoazZXyQdVOA7ztM+h2VorakoLn18yBOWp5MZLPImAWf6ZxnRuaDbr3an2N9S/vtHcZzvHLFSxcRW65/YkUZ4+Fl9pTBirT1ctbMp3jlKzh1Z21XV05PyNlSOpYOOna+RDEyBAEAjr7rdx9JgEjbzeJ/wAjAEyBAEA8mAXWK0fbCshpGsW1SyC2efJsmA26pyNrT55e8S95vtcZaYxyk/vtus9/Qnwp6YYKfXdcPh8I2RpovTZ3OsNxDmeGZz5CX3B7ONSvUvOjb0/d/ZGitN4UDGdMRz2AIBhUUkZGxGankwzBnmUVJaWZzjc6HBUviq+FxqgDUSvTrZm4dtQAAcrq33nLVafYKdF96a8tySnncg/UmC1KgcbH29jDb95ccMr66eh819DVUWHkqJZmoQBAI6+63cfSYBI283if8jAEyBAEAsNC4bXfWOxc/wB+E5/2hvvd7fs4/wAp7enX8Ei3hqlnuLnSOMFGmznMjYObHYPvOIsbSV1XjSj1+S6kypJRjk5OmDtJuxN2PNjtn1SnTjTioQWEtkVjeXlmc9mBAEAQCx/TWM6KvqHdrfxUUZfcZfsJWcSoa4a1zX0NlOWHg6nSeD6akycdq+IbJV21TsqikbZLKwcLadMRhMgQCOvut3H0mASNvN4n/IwBMgQDyAdPo6h0dMDicz3mfMeL3nvV1Ka5LZeS/JZ0YaY4KXTuI6SqEG7SzPbUYf4H5TpvZmy7Oi7iXOWy8l+X9CNczy9JpzqCKIAgCAIBHVUkZGxFip5MMwfvMNJ7MHfaIxwr0Uq7CR8w5MMmH3vObq0uzm4klPKOZ/UeF6OsWGx/m/f6v97Zc2VTVSw+mxpmsMq5MPAgEdfdbuPpMAkbebxP+RgCZAgGzo2jr1FHAZn9pWcYuvd7Sclzey9TbRhqmkdBisQKaM52KCe/snzi3oSr1Y0o828FnJ6Vk5OmDa7ZsblvEczPq9OnGnBQjySwVDeXkznswIAgCAIB5ALf9KYzUqVKJ2N/UTvGTj8T95X31LOJryNlN9Cx/UCa9O/FTcd3Ga7T4Z+Z6nujl5aGk9gEdfdbuPpMAkbebxP+RgCZAgFtoKnvN3Aep/xOO9qq3xU6Xm39F9ybaR5yH6hq/KlPrNc+FMz/ACVkT2Zt9dzKo/8AFfN/rPd1LEcFTO8K8QBAEAQBAEAw6bo3Sr1GufCcm/gzxUjqi0ZTwzp69a4tzkGMMbmxs5xlsSOUsEajyZBHX3W7j6TAJG3m8T/kYAmQJhpNYYL7RmK11t9Q29vbPnfGuHytK2d3B8s9PD0LShVU4+JV6VxyVHARekZbgvrEKoOZA6xyl37P2N1RTnJ6Yy6Y3f4RHuakHsuZqTqiGewBAEAQBAEAxqJrAg8RaAS4PGE0lvtAse9cpr0bmcmLG5vPeMGDyZBHX3W7j6TAJG3m8T/kYAmQaGJ0oqOKYDOxvZVBJy2zVWrQpR1TeESLe1qV21DoaNTT1wR0GIHA2UC448dk0SrUp41Rzjfl8yxXB6y5Tj8/wWmArh1BCPTHJl1ft9pvp1o1MqL5Ffc2s7dpSx6M2ZtIwgCAeQD2AIAgGFapqjvyE8yeFkIr9JVKtNdbXWmCSFUIXZuZ2hVHeZWw4lCpJqPQu7XhXaYzu/PCXybfoiHBY0kM7VbhQCU6HOxNt4MLAcwGm6N0SKvBGtkt3yw/tj8FyJOOcMK+63cfSYBm283if8jAPJkHM6QwutXqOQCqoyi5+s2t/vbItxBywo83sXXCLiNFyc+SxJ+S5/Uiw+haj7NX7/8AiZfCrhLdL+y2j7WcOk/hcv8AxLvRWg62G1nqKuqwABU3zFzn9zFG3nSb1Fdxjidte04dk3lPqsc0WMklAIAgCABAEAQDT0xV1KNRxtVSw7wLzy1lYBpU8O51abnWKdKpI2E02CEjsJzlHOjGnN4Ozta2aanyyT0NH2Yi2TAqe5v9ELJInX28tywpbBzsJd03mCZxdzDRWlHxZ5X3G7j6T0aDNt5vE/5GAeTIOcxKA4mplfWp6pBzU/Ou0fuZrxqrQj4k2i9FrWqJ4aS5epd0a60xqgAFSVJ56pIv/EhV7yvrcdb2bRbWvC7Z04yUFuk+Xeski6VZ/wCmWJB4d2yeaFxUlUSkzN9YUqdCU4xSaJZZnNiAIAgAQBAEA1tIprU2A5QGU2i26OkmrfURQNW4vt1SRYDiuzsGcWdSFGnUqTWcPu/JP4lb1LuvRo0ZaW455tJ/14fgtcN+rDS3aJbvqavopmurxWMv4x+f/wBJtD2UklmdZLyjn55X0NpdLfFs1XU6LYCutr5gbQbD0nmjV7XMiLxGyVnKNPOrbOcY9Mb/AFFfcbuPpNpWmbbzeJ/yMA8mQc/XX/5Lk5DVsTmLfMDt4bD9p5hj3innvZMipe4V9Kzy/fmePQrOzdGhZSzFTcX1SxIvc3va0hVrCvrb07Ns6Ky4tw/sYRdVZSSfPmlubWA0TiUYValMpTXaSV45CwBnmlbzpzUpLB74he2ta3lSoy1Sfd/vBcSxOOEAQBAAgCAIBHiN1u4wDn9GBSigmxOuqi9gSKmta3H/AOwSOsOlWi33fct9TVe1mlthr5L8Msn0d2SnwdIrgnwFDUDDmRLGx5SKHjktU4Pwf2NivuN3H0k4ojNt5vE/5GAeTIOfqBTimuwzUjV/5B+64AkavJwxOPNMs+HLtNdB8pLy/eZa4THqiqy8QDn2i88S4vXfPH9EmHs3bR5Z/s320s9ZQhItvWA5Gwv/ADM0LmpWl8Xcab+wpWtNaOecfLJHJRUnsyBAEACAIAgHji4gHMUai0w2q5utUlxbdLjJe7+kDNUKtOlWfafxa38S0p2tzd2yVDGuLeG3jHfjx3LjC/qSku/rP/0/+hPU61gv4Q+RspcG4y1idRf2vsiwXS64oBkTo1W62OrcnaSbftPNOpCazFYIt/Z1LWahUlqeM9fv/owr7jdx9JsIJm283if8jAPJkHKaVsuKD7Nqk8g3O3C9jIt1CUobFtwm4hSqNT6/b8mBBB1ekpED6lqqVttHbs7JBdFnVxu6CW+rP/a8/vqdDo9BfWR1qLqIoK3tcXLX7bkSbbU3HPoc1xi5jUUYJYeZN+uMG9JZRiAIAgAQBAEAGAVXRU16TXUksBstclb2295lJfW9xKopU+Rd8Pv40YKLeMP6nPMjXyw7/wDVVBH/ABQH+ZvjbTwXUuOUkv5L0T/J1OiKBSmLqEJzIBLWy5nMybQpOnHDfU5niN571V174SwbVfcbuPpNxAM23m8T/kYB5MggrYNHN2UEwCM6MpdRftMYR6UmlhM2aVMKLKLCDyZzIEAQBAEAXgC8AQDBqYO0AwD3VgGUAjr7rdx9JgCpiUDOC6j5n+odYwDH4pOunmX3mQPik66eZfeAPik66eZfeAPik66eZfeAPik66eZfeAPik66eZfeAPik66eZfeAPik66eZfeAPik66eZfeAPik66eZfeAPik66eZfeAPik66eZfeAPik66eZfeAPik66eZfeAPik66eZfeAYVsSmq3zrsP1DlMGT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34" name="AutoShape 12" descr="data:image/jpeg;base64,/9j/4AAQSkZJRgABAQAAAQABAAD/2wCEAAkGBxQQERMREhQVEhUVGBYVFRcXFBQUFBYUFBgcFhUWFBgYHiggGBolHBcVIjEhJSkrLi4uFx8zODMsNygtLisBCgoKDg0OGxAQGywkICUsLyw1NywsLCwsLDIuLCwtLDAsLCwsLCwsLCwsLCwwNCwsLCwsLCwsLCwsLCwsLCwvLP/AABEIAOgAiAMBEQACEQEDEQH/xAAaAAEAAgMBAAAAAAAAAAAAAAAAAwUCBAYB/8QAPBAAAgECAgYIBQMEAQQDAAAAAQIAAxEEIQUSMTJBURNSYXFykrHRFCJCkbIGgaEjYsHwooLS4fEkM1P/xAAbAQEAAgMBAQAAAAAAAAAAAAAABAUBAwYCB//EADURAAIBAwIDBQgCAgEFAAAAAAABAgMEERIhBTFBE1FhcYEGFCKhscHR8DKRQuEjYnKSovH/2gAMAwEAAhEDEQA/AL6o7Fm+Zt5/rbrHtmTBjrHrN5394A1j1m87+8Aax6zed/eANY9ZvO/vAGses3nf3gDWPWbzv7wBrHrN5394A1j1m87+8Aax6zed/eANY9ZvO/vAGses3nf3gDWPWbzv7wBrHrN5394A1j1m87+8Aax6zed/eAY1nYKxDPsP1vy74Bk283if8jAEyBAEAQBAEAQBAEAQBAEAQBAEAjr7rdx9JgErbzeJ/wAjAMZkCAIAgCAewBAEAQBAEAQBAEA8gGFfdbuPpMAlbebxP+RgHkyBAEAQBAEAQBAEAQBAEAQBBk8mAYVh8jdx9IAxdcUxUdsgpcnzGG8LJ6hBzkox5sqKekbhtdyjsRqgLrrTUcHAI+Y887cuJg1bhp7M6W14RCUFKUcrzw34rw7uX4tcNUZhmAe1TcHvG0T3Su4yeJFbd8LlT3pvK7ns/wAMmJsbHIjaOMlprkVjhJRUmtmJk8CADAEAQBAEAQBAEA8r3RGqENqqMyFJE8yeI6jdQoyrVFThzfoc8+m9rBLhcyPq1eJHdylX2rc89DrZ8IUKOG9/kWeFxorUiw6p9JaLdLBx84uMnFmvp7GCnUQuusgqM7C9gdViVv2a1rjlea6zahmKJfD4xdbTJ4ymv30NDR2GzAY31sw3Br/5lPLdnaTrLTtyOo0cUonXa3y590uLC0UYdtU9PychxbiE6tX3Wju3s/Fvkijx2na2JrdJcqoyReGr/dzJ/iQqt3Jz1ROjpcIt6VsqU1l82+ufDux8+paYarrDMWMlULhVNuTOZveHzt3lPMf3mTSSV4gCAIB5APYAgHoUkgAEkkAAZkkzDeD3CDly7s/0Ux0vrtZMhzORP7cJXV7pvaGyOoteBxpRU6277ui/P0L3AYw6hXaDw4ds2cPuVCeifJkHjFm5x7Sn/KP78uhxmkKIpVb08lOa8hzHdn/MzxC0dvU25PkXHAuKx4lbNT3lHaXjnk/XH9lhgsCaCMRkrAlRyB2j+ZDs7vXUcF0K7jFKk1rXPk/Et8dg1q6wbrP+Rlwc4USYZsGuqqGqhYlvnO6c7KpGRB2EEdovmI9agpLK5lla8QnGeKstn1fQyeoXRiagK3zIB27bMbmx9ZNlW96t+yi1Frp4LxNFGhHhd77zOMqkX/kmnhvrjC+puaOwoP8AHfnznP1KU6ctM1hnWe+U60NdOSa8C+w2Ip4dXd7Gym4/x3mWtpbKnSdefoc3e3Erq4jaUeed/wB8OpRaK0r0tww1W7Nh7pphdZ2aJl/wR0PihLMfmXWEodIbXtJMp6VkoMb4LGpoF1QuXQKoLMSSAABck5cBIrv6aeGme+zZpaOwRxCl6ZBANje6kGwYXDAEZEHuImuvxShReJ5/oKlJ8jbTQj8WVf5lTX9qLZJxjCUvl8938jbG2l1NrF6KVs1+U9m79uEqbH2ir0fhq/HHx5/31N87aMuWxz+JqrTBLMLDjw5ZTuIVlKmqj2TWd+ZFpUJ1anZwWWT6Kx/R1LnIkWtxW/Pt7OE00rv/AJlnkWdfhWm3bjvLn5+C/PU5/T+FFOsaqbrm5HJjt+8zxG0dN61yfyLLgHFI3VLsJv44rbxX+iXC46w+UXbht2nZkMzNFtYzqxc5PTFdWauJcSpUJqlFa5vovv3YNB6yl2VjrPYsFCa6o/VYggMbnZcAWJN8hJ1es7lKP+K7+ZVW8Fw1uaWKk85SbxjOev2LDDYV+jJqsWaxP72mqjbQpPMUaLi6nWe+y7kWzbzeJ/yMkEUxYXmQVWL0Tn0lI6jbDyI5MNjDsM1zpKfMlW93Ojst13GlQxT69gDTqqpNs+jZQRrEMd3ubLO95iVWTWmstaXLv9e83U6NDVqtZ9m5c1jbk8Y6c8P7GrpPEOx6Mgix2HaSePbPHEb1V2ow/ivmXfs1wb3Kk61V5qS/9V3Z731foYaNBasFp5hN48Gc7QOwDKRrelqepnrjN/ph2a5v6d/qdlhMcKT/ADI5HMAH/MmVIuUcI5RPc6IfqagaZXXZGKkAtScgEjIkfUOy+cqalnVbzjbzNimiv0DpGjh6bLUxKV3ZtdqgpPSZiQAS4LNc5cLACwtlK6/sbis/gptLzT/BshOK5s2Kv6jocCz+FGP87JTQ9nb6b/il5s3e8QRq19Na9NgqsjEhV1rXs21suVj/ABJ1D2dqU7mnGo0483jwa29c/U8yuVoeDmcfX6NraozW9Jj9FSmG2DiSrf8AATrbmOdybwecYtx73h+T/D+po6PxYFix28zcn3MqsbnUV4YNrSlUaoYkIDYDXNr87DM8uEvLfiS7Ds5x1P6rxOMuOCP3xVqU9C3b/wCl963X1WDUpUXrkhQaabpbLXYcstxewfeeajncS11f6XIxCdGyi6dtu+snvl95c4LAJSFlAH7TYtiDKTk8y3ZNX3G7j6QYJW3m8T/kYB5MgQDWxmED2OxhmGBIYHmCMxMGShOhnpkKhJQCwuNaw/tucpEq2im8pl5a8alSp6Jxz45+veWeDwi4ekTbPaewSRGOmOEVFatKtUc5PdnWU9DrxYnusBOKq+09xJfBCK/t/glq0j1ZX46hqMRbVHDO9wON50/C7uNzQUteqXXph+RDrQ0y5bGvLI1CAepTvny4zGUDXx2EFRSjd4IyIIzBB4G8w1qRsp1JU5al++Hqaz4VejY2RatgLqDYnnq8D+9pTStKzrc/hLqPF1GKW7/e/uNbR+iTZTWbpCCWBKi9zzPYDYDYJcQiorCKatVlVlqkXCrbIZT2aj2AYV9xu4+kwCRt5vE/5GAeTIEAQBaAYV0urDmCIBdYPSihaaPkSq3b6Q1rWPKfP73gdzHtKsFtqe3XHeWULiOyZZV6AcarC4/3ZKi1uqltUVSk8P6+ZunFTWGc9jcIaRscwdh5/wDmfReG8Sp3tLUtpLmu7/RWVaTg9zPR+ANU32KNp59gkyrVUNup4SyWdTDBRyA/3OR1UbZ6wc9iK/SmyGyDa3FvD2dslxW254ZnPRgQBMgQDCvut3H0mASNvN4n/IwDyZAgCAIAgHjC8A3tFaRNIinUPyHJWP0clb+3keE5TjfBFNOvbrfqu/xXj9SXQr4+GR0XwQqgq2zj2d3bOe4SqyrqpTeMc39iTWa04ZtnDqi2FlVR+wA4zrO0cpZZExg43S2kPiCVTKiNp41D/wBvrLahR0rMuZplLJrASUeBAEAQBAMK+63cfSYBK283if8AIwDyZAgCAIAgAwCbBYI12FMcdvIDiTNNasqMNbMxWXg7rB4cUkWmt7KALk3J7zOa2y2kll52JJSaWc4sNSQ6tIZM3/6MPpH9o485DnxaNrWi0srr+957VJyRzbIVOqRYjK3KdpTqRqQU4PKfIhtNPDPJ7MCAIAgCAR191u4+kwCVt5vE/wCRgHkyBAEAQBAPVUkgAXJyA4kmeZNRTbMnZ6IwAoJbaxzY9vIdgnL3V26889OhJjHSip/VOlTnhqRIYj+o4OaKdir/AHH+JN4fa9p/yT5fU8VJY2RloHGipT1CAGp2VgNluDDsNpyPGuHSs6/fGW6+69CVRqa4mGnMFcdINo3u0c5ZeznE+zn7rUez5eD7vX6+ZquKeVqRQzuSGewBAEAQCOvut3H0mASNvN4n/IwBMgQBAEA8mAdF+nMBb+q207vdxM5zjF/mXYQ6c/wSKUP8jd05pT4enlnUbKmO3iT2CQ7C3dzUx0W7PdSWlHHItr3JYk3YnaSdpM69RSWFyIhnTrNScVVFyu0dZeK+0h39lC8oOlL08H3nuE3F5Ozw9RaiB1N1YXHcZ81lbTpTcJbNMsNSaOY0tguhew3WzX/I/afReF3vvVFOX8ls/wA+pAqw0s05ZGsQBAEAjr7rdx9JgEjbzeJ/yMATIEAQBANrRmD6V7cBm3dylZxXiCs6Gv8Ayey/fA2U4amdY9Vaalj8qqLnsAnCUpSqzSW7b/tk14SOLxGKNeoazZXyQdVOA7ztM+h2VorakoLn18yBOWp5MZLPImAWf6ZxnRuaDbr3an2N9S/vtHcZzvHLFSxcRW65/YkUZ4+Fl9pTBirT1ctbMp3jlKzh1Z21XV05PyNlSOpYOOna+RDEyBAEAjr7rdx9JgEjbzeJ/wAjAEyBAEA8mAXWK0fbCshpGsW1SyC2efJsmA26pyNrT55e8S95vtcZaYxyk/vtus9/Qnwp6YYKfXdcPh8I2RpovTZ3OsNxDmeGZz5CX3B7ONSvUvOjb0/d/ZGitN4UDGdMRz2AIBhUUkZGxGankwzBnmUVJaWZzjc6HBUviq+FxqgDUSvTrZm4dtQAAcrq33nLVafYKdF96a8tySnncg/UmC1KgcbH29jDb95ccMr66eh819DVUWHkqJZmoQBAI6+63cfSYBI283if8jAEyBAEAsNC4bXfWOxc/wB+E5/2hvvd7fs4/wAp7enX8Ei3hqlnuLnSOMFGmznMjYObHYPvOIsbSV1XjSj1+S6kypJRjk5OmDtJuxN2PNjtn1SnTjTioQWEtkVjeXlmc9mBAEAQCx/TWM6KvqHdrfxUUZfcZfsJWcSoa4a1zX0NlOWHg6nSeD6akycdq+IbJV21TsqikbZLKwcLadMRhMgQCOvut3H0mASNvN4n/IwBMgQDyAdPo6h0dMDicz3mfMeL3nvV1Ka5LZeS/JZ0YaY4KXTuI6SqEG7SzPbUYf4H5TpvZmy7Oi7iXOWy8l+X9CNczy9JpzqCKIAgCAIBHVUkZGxFip5MMwfvMNJ7MHfaIxwr0Uq7CR8w5MMmH3vObq0uzm4klPKOZ/UeF6OsWGx/m/f6v97Zc2VTVSw+mxpmsMq5MPAgEdfdbuPpMAkbebxP+RgCZAgGzo2jr1FHAZn9pWcYuvd7Sclzey9TbRhqmkdBisQKaM52KCe/snzi3oSr1Y0o828FnJ6Vk5OmDa7ZsblvEczPq9OnGnBQjySwVDeXkznswIAgCAIB5ALf9KYzUqVKJ2N/UTvGTj8T95X31LOJryNlN9Cx/UCa9O/FTcd3Ga7T4Z+Z6nujl5aGk9gEdfdbuPpMAkbebxP+RgCZAgFtoKnvN3Aep/xOO9qq3xU6Xm39F9ybaR5yH6hq/KlPrNc+FMz/ACVkT2Zt9dzKo/8AFfN/rPd1LEcFTO8K8QBAEAQBAEAw6bo3Sr1GufCcm/gzxUjqi0ZTwzp69a4tzkGMMbmxs5xlsSOUsEajyZBHX3W7j6TAJG3m8T/kYAmQJhpNYYL7RmK11t9Q29vbPnfGuHytK2d3B8s9PD0LShVU4+JV6VxyVHARekZbgvrEKoOZA6xyl37P2N1RTnJ6Yy6Y3f4RHuakHsuZqTqiGewBAEAQBAEAxqJrAg8RaAS4PGE0lvtAse9cpr0bmcmLG5vPeMGDyZBHX3W7j6TAJG3m8T/kYAmQaGJ0oqOKYDOxvZVBJy2zVWrQpR1TeESLe1qV21DoaNTT1wR0GIHA2UC448dk0SrUp41Rzjfl8yxXB6y5Tj8/wWmArh1BCPTHJl1ft9pvp1o1MqL5Ffc2s7dpSx6M2ZtIwgCAeQD2AIAgGFapqjvyE8yeFkIr9JVKtNdbXWmCSFUIXZuZ2hVHeZWw4lCpJqPQu7XhXaYzu/PCXybfoiHBY0kM7VbhQCU6HOxNt4MLAcwGm6N0SKvBGtkt3yw/tj8FyJOOcMK+63cfSYBm283if8jAPJkHM6QwutXqOQCqoyi5+s2t/vbItxBywo83sXXCLiNFyc+SxJ+S5/Uiw+haj7NX7/8AiZfCrhLdL+y2j7WcOk/hcv8AxLvRWg62G1nqKuqwABU3zFzn9zFG3nSb1Fdxjidte04dk3lPqsc0WMklAIAgCABAEAQDT0xV1KNRxtVSw7wLzy1lYBpU8O51abnWKdKpI2E02CEjsJzlHOjGnN4Ozta2aanyyT0NH2Yi2TAqe5v9ELJInX28tywpbBzsJd03mCZxdzDRWlHxZ5X3G7j6T0aDNt5vE/5GAeTIOcxKA4mplfWp6pBzU/Ou0fuZrxqrQj4k2i9FrWqJ4aS5epd0a60xqgAFSVJ56pIv/EhV7yvrcdb2bRbWvC7Z04yUFuk+Xeski6VZ/wCmWJB4d2yeaFxUlUSkzN9YUqdCU4xSaJZZnNiAIAgAQBAEA1tIprU2A5QGU2i26OkmrfURQNW4vt1SRYDiuzsGcWdSFGnUqTWcPu/JP4lb1LuvRo0ZaW455tJ/14fgtcN+rDS3aJbvqavopmurxWMv4x+f/wBJtD2UklmdZLyjn55X0NpdLfFs1XU6LYCutr5gbQbD0nmjV7XMiLxGyVnKNPOrbOcY9Mb/AFFfcbuPpNpWmbbzeJ/yMA8mQc/XX/5Lk5DVsTmLfMDt4bD9p5hj3innvZMipe4V9Kzy/fmePQrOzdGhZSzFTcX1SxIvc3va0hVrCvrb07Ns6Ky4tw/sYRdVZSSfPmlubWA0TiUYValMpTXaSV45CwBnmlbzpzUpLB74he2ta3lSoy1Sfd/vBcSxOOEAQBAAgCAIBHiN1u4wDn9GBSigmxOuqi9gSKmta3H/AOwSOsOlWi33fct9TVe1mlthr5L8Msn0d2SnwdIrgnwFDUDDmRLGx5SKHjktU4Pwf2NivuN3H0k4ojNt5vE/5GAeTIOfqBTimuwzUjV/5B+64AkavJwxOPNMs+HLtNdB8pLy/eZa4THqiqy8QDn2i88S4vXfPH9EmHs3bR5Z/s320s9ZQhItvWA5Gwv/ADM0LmpWl8Xcab+wpWtNaOecfLJHJRUnsyBAEACAIAgHji4gHMUai0w2q5utUlxbdLjJe7+kDNUKtOlWfafxa38S0p2tzd2yVDGuLeG3jHfjx3LjC/qSku/rP/0/+hPU61gv4Q+RspcG4y1idRf2vsiwXS64oBkTo1W62OrcnaSbftPNOpCazFYIt/Z1LWahUlqeM9fv/owr7jdx9JsIJm283if8jAPJkHKaVsuKD7Nqk8g3O3C9jIt1CUobFtwm4hSqNT6/b8mBBB1ekpED6lqqVttHbs7JBdFnVxu6CW+rP/a8/vqdDo9BfWR1qLqIoK3tcXLX7bkSbbU3HPoc1xi5jUUYJYeZN+uMG9JZRiAIAgAQBAEAGAVXRU16TXUksBstclb2295lJfW9xKopU+Rd8Pv40YKLeMP6nPMjXyw7/wDVVBH/ABQH+ZvjbTwXUuOUkv5L0T/J1OiKBSmLqEJzIBLWy5nMybQpOnHDfU5niN571V174SwbVfcbuPpNxAM23m8T/kYB5MggrYNHN2UEwCM6MpdRftMYR6UmlhM2aVMKLKLCDyZzIEAQBAEAXgC8AQDBqYO0AwD3VgGUAjr7rdx9JgCpiUDOC6j5n+odYwDH4pOunmX3mQPik66eZfeAPik66eZfeAPik66eZfeAPik66eZfeAPik66eZfeAPik66eZfeAPik66eZfeAPik66eZfeAPik66eZfeAPik66eZfeAPik66eZfeAPik66eZfeAPik66eZfeAPik66eZfeAYVsSmq3zrsP1DlMGT/2Q==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5135" name="Picture 14" descr="how to make a three-point tur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38" y="312738"/>
            <a:ext cx="2135187" cy="531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484187"/>
          </a:xfrm>
        </p:spPr>
        <p:txBody>
          <a:bodyPr/>
          <a:lstStyle/>
          <a:p>
            <a:pPr algn="ctr"/>
            <a:r>
              <a:rPr lang="en-US" altLang="en-US" sz="3200" b="1" smtClean="0"/>
              <a:t>No Right Turn on Red</a:t>
            </a:r>
          </a:p>
        </p:txBody>
      </p:sp>
      <p:pic>
        <p:nvPicPr>
          <p:cNvPr id="44035" name="Picture 4" descr="No turn on r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00400"/>
            <a:ext cx="3581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762000"/>
            <a:ext cx="41148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41148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282997"/>
            <a:ext cx="5245770" cy="1898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153400" cy="5562600"/>
          </a:xfrm>
          <a:solidFill>
            <a:srgbClr val="66FFFF"/>
          </a:solidFill>
        </p:spPr>
        <p:txBody>
          <a:bodyPr/>
          <a:lstStyle/>
          <a:p>
            <a:pPr eaLnBrk="1" hangingPunct="1"/>
            <a:r>
              <a:rPr lang="en-US" altLang="en-US" sz="2400" b="1" dirty="0" smtClean="0"/>
              <a:t>9. Uncontrolled Intersections- </a:t>
            </a:r>
            <a:r>
              <a:rPr lang="en-US" altLang="en-US" sz="2400" dirty="0" smtClean="0"/>
              <a:t>has no signs or signals to control traffic.</a:t>
            </a:r>
          </a:p>
          <a:p>
            <a:pPr eaLnBrk="1" hangingPunct="1"/>
            <a:r>
              <a:rPr lang="en-US" altLang="en-US" sz="2400" dirty="0" smtClean="0"/>
              <a:t>Uncontrolled Intersections- found in areas of light traffic.</a:t>
            </a:r>
          </a:p>
          <a:p>
            <a:pPr eaLnBrk="1" hangingPunct="1"/>
            <a:r>
              <a:rPr lang="en-US" altLang="en-US" sz="2400" dirty="0" smtClean="0"/>
              <a:t>Although usually quiet, they can be dangerous.</a:t>
            </a:r>
          </a:p>
          <a:p>
            <a:pPr eaLnBrk="1" hangingPunct="1"/>
            <a:endParaRPr lang="en-US" altLang="en-US" sz="2400" b="1" dirty="0" smtClean="0"/>
          </a:p>
          <a:p>
            <a:pPr eaLnBrk="1" hangingPunct="1"/>
            <a:endParaRPr lang="en-US" altLang="en-US" sz="2400" b="1" dirty="0" smtClean="0"/>
          </a:p>
        </p:txBody>
      </p:sp>
      <p:sp>
        <p:nvSpPr>
          <p:cNvPr id="4608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407987"/>
          </a:xfrm>
          <a:solidFill>
            <a:srgbClr val="66FFFF"/>
          </a:solidFill>
        </p:spPr>
        <p:txBody>
          <a:bodyPr/>
          <a:lstStyle/>
          <a:p>
            <a:pPr algn="ctr" eaLnBrk="1" hangingPunct="1"/>
            <a:r>
              <a:rPr lang="en-US" altLang="en-US" sz="3200" b="1" smtClean="0"/>
              <a:t>Uncontrolled intersections</a:t>
            </a:r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514600"/>
            <a:ext cx="74676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57200"/>
          </a:xfrm>
        </p:spPr>
        <p:txBody>
          <a:bodyPr/>
          <a:lstStyle/>
          <a:p>
            <a:pPr algn="ctr"/>
            <a:r>
              <a:rPr lang="en-US" altLang="en-US" sz="3200" b="1" smtClean="0"/>
              <a:t>Approaching Uncontrolled Intersections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534400" cy="5791200"/>
          </a:xfrm>
        </p:spPr>
        <p:txBody>
          <a:bodyPr/>
          <a:lstStyle/>
          <a:p>
            <a:r>
              <a:rPr lang="en-US" altLang="en-US" sz="2400" dirty="0" smtClean="0"/>
              <a:t>Search left front, and right front zones…</a:t>
            </a:r>
          </a:p>
          <a:p>
            <a:r>
              <a:rPr lang="en-US" altLang="en-US" sz="2400" dirty="0" smtClean="0"/>
              <a:t>Make sure they are clear.</a:t>
            </a:r>
          </a:p>
          <a:p>
            <a:r>
              <a:rPr lang="en-US" altLang="en-US" sz="2400" dirty="0" smtClean="0"/>
              <a:t>Get in the habit of </a:t>
            </a:r>
            <a:r>
              <a:rPr lang="en-US" altLang="en-US" sz="2400" b="1" i="1" dirty="0" smtClean="0"/>
              <a:t>covering the brake</a:t>
            </a:r>
            <a:r>
              <a:rPr lang="en-US" altLang="en-US" sz="2400" dirty="0" smtClean="0"/>
              <a:t> before going into intersection.</a:t>
            </a:r>
          </a:p>
          <a:p>
            <a:endParaRPr lang="en-US" altLang="en-US" sz="2400" dirty="0" smtClean="0"/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0" y="2468136"/>
            <a:ext cx="9144000" cy="36278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533400"/>
          </a:xfrm>
        </p:spPr>
        <p:txBody>
          <a:bodyPr/>
          <a:lstStyle/>
          <a:p>
            <a:pPr algn="ctr"/>
            <a:r>
              <a:rPr lang="en-US" altLang="en-US" sz="3200" b="1" smtClean="0"/>
              <a:t>Approaching Uncontrolled Intersections</a:t>
            </a:r>
            <a:endParaRPr lang="en-US" altLang="en-US" sz="3200" smtClean="0"/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2362200"/>
          </a:xfrm>
        </p:spPr>
        <p:txBody>
          <a:bodyPr/>
          <a:lstStyle/>
          <a:p>
            <a:r>
              <a:rPr lang="en-US" altLang="en-US" sz="2400" dirty="0" smtClean="0"/>
              <a:t>If a vehicle is coming from left or right…</a:t>
            </a:r>
          </a:p>
          <a:p>
            <a:r>
              <a:rPr lang="en-US" altLang="en-US" sz="2400" dirty="0" smtClean="0"/>
              <a:t>Driver on the left must yield to the driver on the </a:t>
            </a:r>
            <a:r>
              <a:rPr lang="en-US" altLang="en-US" sz="2400" b="1" dirty="0" smtClean="0"/>
              <a:t>right</a:t>
            </a:r>
          </a:p>
          <a:p>
            <a:r>
              <a:rPr lang="en-US" altLang="en-US" sz="2400" b="1" dirty="0" smtClean="0"/>
              <a:t>Right of way</a:t>
            </a:r>
            <a:r>
              <a:rPr lang="en-US" altLang="en-US" sz="2400" dirty="0" smtClean="0"/>
              <a:t>= Privilege of having immediate use of a certain part of a highway. </a:t>
            </a:r>
          </a:p>
          <a:p>
            <a:r>
              <a:rPr lang="en-US" altLang="en-US" sz="2400" dirty="0" smtClean="0"/>
              <a:t>Never assume that the other driver will yield.</a:t>
            </a:r>
          </a:p>
          <a:p>
            <a:endParaRPr lang="en-US" altLang="en-US" sz="2400" dirty="0" smtClean="0"/>
          </a:p>
        </p:txBody>
      </p:sp>
      <p:pic>
        <p:nvPicPr>
          <p:cNvPr id="4813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895600"/>
            <a:ext cx="66579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381000"/>
          </a:xfrm>
        </p:spPr>
        <p:txBody>
          <a:bodyPr/>
          <a:lstStyle/>
          <a:p>
            <a:pPr algn="ctr"/>
            <a:r>
              <a:rPr lang="en-US" altLang="en-US" sz="2800" b="1" smtClean="0"/>
              <a:t>Approaching Uncontrolled Intersections</a:t>
            </a:r>
            <a:endParaRPr lang="en-US" altLang="en-US" sz="2800" smtClean="0"/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1295400"/>
          </a:xfrm>
        </p:spPr>
        <p:txBody>
          <a:bodyPr/>
          <a:lstStyle/>
          <a:p>
            <a:r>
              <a:rPr lang="en-US" altLang="en-US" sz="2400" dirty="0" smtClean="0"/>
              <a:t>Remember…treat uncontrolled intersection like you would a yield sign.</a:t>
            </a:r>
          </a:p>
          <a:p>
            <a:r>
              <a:rPr lang="en-US" altLang="en-US" sz="2400" dirty="0" smtClean="0"/>
              <a:t>Be prepared to stop!!</a:t>
            </a:r>
          </a:p>
        </p:txBody>
      </p:sp>
      <p:pic>
        <p:nvPicPr>
          <p:cNvPr id="2050" name="Picture 2" descr="G:\PEDept\Driver's Ed\Dr. Ed Curriculum\CH 7\intersection pictures\uncontrolled int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40" y="1914268"/>
            <a:ext cx="8228920" cy="395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/>
          <a:lstStyle/>
          <a:p>
            <a:pPr algn="ctr"/>
            <a:r>
              <a:rPr lang="en-US" dirty="0" smtClean="0"/>
              <a:t>Controlled/Uncontrolled Intersection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064941"/>
            <a:ext cx="8229600" cy="378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58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How_to_know_who_gets_to_go_--_who_has_the_right_o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154" y="299584"/>
            <a:ext cx="8505692" cy="6379827"/>
          </a:xfrm>
        </p:spPr>
      </p:pic>
    </p:spTree>
    <p:extLst>
      <p:ext uri="{BB962C8B-B14F-4D97-AF65-F5344CB8AC3E}">
        <p14:creationId xmlns:p14="http://schemas.microsoft.com/office/powerpoint/2010/main" val="47870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7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Goes First?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3999"/>
            <a:ext cx="4724400" cy="2748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23999"/>
            <a:ext cx="4433248" cy="2748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229100"/>
            <a:ext cx="4433248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72128"/>
            <a:ext cx="4724400" cy="2585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72200" y="548640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934200" y="647700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55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636587"/>
          </a:xfrm>
        </p:spPr>
        <p:txBody>
          <a:bodyPr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Probably the world’s busiest intersection.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5" name="Shibuya_-_probably_the_world_busiest_intersection_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657" y="990600"/>
            <a:ext cx="9112559" cy="5158120"/>
          </a:xfrm>
        </p:spPr>
      </p:pic>
    </p:spTree>
    <p:extLst>
      <p:ext uri="{BB962C8B-B14F-4D97-AF65-F5344CB8AC3E}">
        <p14:creationId xmlns:p14="http://schemas.microsoft.com/office/powerpoint/2010/main" val="228904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13. Yield at four-way stops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pedestrians in or near crosswalks</a:t>
            </a:r>
          </a:p>
          <a:p>
            <a:r>
              <a:rPr lang="en-US" dirty="0" smtClean="0"/>
              <a:t>Vehicles that arrive first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976740"/>
            <a:ext cx="4800600" cy="315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223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533400"/>
          </a:xfrm>
        </p:spPr>
        <p:txBody>
          <a:bodyPr/>
          <a:lstStyle/>
          <a:p>
            <a:pPr algn="ctr"/>
            <a:r>
              <a:rPr lang="en-US" altLang="en-US" sz="3600" b="1" smtClean="0">
                <a:solidFill>
                  <a:schemeClr val="tx1"/>
                </a:solidFill>
              </a:rPr>
              <a:t>Chapter 7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457200" y="762001"/>
            <a:ext cx="8229600" cy="6096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en-US" sz="2800" dirty="0" smtClean="0"/>
              <a:t>Negotiating intersections</a:t>
            </a:r>
          </a:p>
        </p:txBody>
      </p:sp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05000"/>
            <a:ext cx="6934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14. Yield at uncontrolled intersections to…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Pedestrians in or near the crosswalk</a:t>
            </a:r>
          </a:p>
          <a:p>
            <a:r>
              <a:rPr lang="en-US" dirty="0" smtClean="0"/>
              <a:t>Any vehicle that has entered the intersection</a:t>
            </a:r>
          </a:p>
          <a:p>
            <a:r>
              <a:rPr lang="en-US" dirty="0" smtClean="0"/>
              <a:t>A vehicle from the right if you both arrive at the same time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888218"/>
            <a:ext cx="3733800" cy="27967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6840" y="4096182"/>
            <a:ext cx="4409960" cy="258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4996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/>
          <a:lstStyle/>
          <a:p>
            <a:r>
              <a:rPr lang="en-US" dirty="0" err="1" smtClean="0"/>
              <a:t>Ch</a:t>
            </a:r>
            <a:r>
              <a:rPr lang="en-US" dirty="0" smtClean="0"/>
              <a:t> 7 Review it Questions: 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Back of Notes Page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35525"/>
          </a:xfrm>
        </p:spPr>
        <p:txBody>
          <a:bodyPr/>
          <a:lstStyle/>
          <a:p>
            <a:r>
              <a:rPr lang="en-US" dirty="0" smtClean="0"/>
              <a:t>Chapter Test on page 146</a:t>
            </a:r>
          </a:p>
          <a:p>
            <a:r>
              <a:rPr lang="en-US" dirty="0" smtClean="0"/>
              <a:t>#1-14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67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/>
          <a:lstStyle/>
          <a:p>
            <a:pPr algn="ctr"/>
            <a:r>
              <a:rPr lang="en-US" altLang="en-US" sz="3200" b="1" smtClean="0">
                <a:solidFill>
                  <a:schemeClr val="tx1"/>
                </a:solidFill>
              </a:rPr>
              <a:t>Chapter 7</a:t>
            </a:r>
            <a:endParaRPr lang="en-US" altLang="en-US" sz="3600" smtClean="0"/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457200" y="914401"/>
            <a:ext cx="8229600" cy="762000"/>
          </a:xfrm>
        </p:spPr>
        <p:txBody>
          <a:bodyPr/>
          <a:lstStyle/>
          <a:p>
            <a:r>
              <a:rPr lang="en-US" altLang="en-US" sz="2800" dirty="0" smtClean="0"/>
              <a:t>Searching Intersections.</a:t>
            </a:r>
          </a:p>
        </p:txBody>
      </p:sp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76400"/>
            <a:ext cx="57150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1"/>
            <a:ext cx="8229600" cy="1265238"/>
          </a:xfrm>
        </p:spPr>
        <p:txBody>
          <a:bodyPr/>
          <a:lstStyle/>
          <a:p>
            <a:pPr algn="ctr"/>
            <a:r>
              <a:rPr lang="en-US" dirty="0" smtClean="0"/>
              <a:t>Who Goes First/Right of Way</a:t>
            </a:r>
            <a:endParaRPr lang="en-US" dirty="0"/>
          </a:p>
        </p:txBody>
      </p:sp>
      <p:pic>
        <p:nvPicPr>
          <p:cNvPr id="5" name="California_DMV_-_Rules_of_the_Road_6_-_Intersecti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154" y="838200"/>
            <a:ext cx="8505692" cy="5819440"/>
          </a:xfrm>
        </p:spPr>
      </p:pic>
    </p:spTree>
    <p:extLst>
      <p:ext uri="{BB962C8B-B14F-4D97-AF65-F5344CB8AC3E}">
        <p14:creationId xmlns:p14="http://schemas.microsoft.com/office/powerpoint/2010/main" val="94893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2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636587"/>
          </a:xfrm>
        </p:spPr>
        <p:txBody>
          <a:bodyPr/>
          <a:lstStyle/>
          <a:p>
            <a:pPr algn="ctr"/>
            <a:r>
              <a:rPr lang="en-US" altLang="en-US" sz="3600" b="1" smtClean="0">
                <a:solidFill>
                  <a:schemeClr val="tx1"/>
                </a:solidFill>
              </a:rPr>
              <a:t>Chapter 7</a:t>
            </a:r>
            <a:endParaRPr lang="en-US" altLang="en-US" sz="3600" smtClean="0"/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457200" y="914401"/>
            <a:ext cx="8229600" cy="1828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en-US" sz="2400" dirty="0" smtClean="0">
                <a:solidFill>
                  <a:srgbClr val="FF0000"/>
                </a:solidFill>
              </a:rPr>
              <a:t>1. </a:t>
            </a:r>
            <a:r>
              <a:rPr lang="en-US" altLang="en-US" sz="2400" dirty="0" smtClean="0"/>
              <a:t>What is one reason for the large number of collisions at intersections? (p.132)</a:t>
            </a:r>
          </a:p>
          <a:p>
            <a:r>
              <a:rPr lang="en-US" altLang="en-US" sz="2400" dirty="0" smtClean="0"/>
              <a:t>Drivers failure to identify a safe path of travel through the intersection.</a:t>
            </a:r>
          </a:p>
        </p:txBody>
      </p:sp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050" y="2133600"/>
            <a:ext cx="412432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0800"/>
            <a:ext cx="48133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636587"/>
          </a:xfrm>
        </p:spPr>
        <p:txBody>
          <a:bodyPr/>
          <a:lstStyle/>
          <a:p>
            <a:pPr algn="ctr"/>
            <a:r>
              <a:rPr lang="en-US" altLang="en-US" sz="3600" b="1" smtClean="0">
                <a:solidFill>
                  <a:schemeClr val="tx1"/>
                </a:solidFill>
              </a:rPr>
              <a:t>Chapter 7</a:t>
            </a:r>
            <a:endParaRPr lang="en-US" altLang="en-US" sz="3600" smtClean="0"/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65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en-US" sz="2400" dirty="0" smtClean="0">
                <a:solidFill>
                  <a:srgbClr val="FF0000"/>
                </a:solidFill>
              </a:rPr>
              <a:t>2. </a:t>
            </a:r>
            <a:r>
              <a:rPr lang="en-US" altLang="en-US" sz="2400" dirty="0" smtClean="0"/>
              <a:t>Eight clues to help you identify an intersection ahead: (p.130) </a:t>
            </a:r>
          </a:p>
          <a:p>
            <a:r>
              <a:rPr lang="en-US" altLang="en-US" sz="2400" dirty="0" smtClean="0"/>
              <a:t>Street signs and street lights</a:t>
            </a:r>
          </a:p>
          <a:p>
            <a:r>
              <a:rPr lang="en-US" altLang="en-US" sz="2400" dirty="0" smtClean="0"/>
              <a:t>Roadway markings</a:t>
            </a:r>
          </a:p>
          <a:p>
            <a:r>
              <a:rPr lang="en-US" altLang="en-US" sz="2400" dirty="0" smtClean="0"/>
              <a:t>Crossing traffic</a:t>
            </a:r>
          </a:p>
          <a:p>
            <a:r>
              <a:rPr lang="en-US" altLang="en-US" sz="2400" dirty="0" smtClean="0"/>
              <a:t>Parked vehicles</a:t>
            </a:r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1295400"/>
            <a:ext cx="21939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50" y="3124200"/>
            <a:ext cx="17716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95400"/>
            <a:ext cx="1462088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124200"/>
            <a:ext cx="2957513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05200"/>
            <a:ext cx="342900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636587"/>
          </a:xfrm>
        </p:spPr>
        <p:txBody>
          <a:bodyPr/>
          <a:lstStyle/>
          <a:p>
            <a:pPr algn="ctr"/>
            <a:r>
              <a:rPr lang="en-US" altLang="en-US" sz="3600" b="1" smtClean="0">
                <a:solidFill>
                  <a:schemeClr val="tx1"/>
                </a:solidFill>
              </a:rPr>
              <a:t>Chapter 7</a:t>
            </a:r>
            <a:endParaRPr lang="en-US" altLang="en-US" sz="3600" b="1" smtClean="0"/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457200" y="914401"/>
            <a:ext cx="8229600" cy="2590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en-US" sz="2400" dirty="0"/>
              <a:t>E</a:t>
            </a:r>
            <a:r>
              <a:rPr lang="en-US" altLang="en-US" sz="2400" dirty="0" smtClean="0"/>
              <a:t>ight clues to help you identify an intersection ahead: (p.130) </a:t>
            </a:r>
          </a:p>
          <a:p>
            <a:r>
              <a:rPr lang="en-US" altLang="en-US" sz="2400" dirty="0" smtClean="0"/>
              <a:t>Turning traffic</a:t>
            </a:r>
          </a:p>
          <a:p>
            <a:r>
              <a:rPr lang="en-US" altLang="en-US" sz="2400" dirty="0" smtClean="0"/>
              <a:t>Rows of fences and mailboxes</a:t>
            </a:r>
          </a:p>
          <a:p>
            <a:r>
              <a:rPr lang="en-US" altLang="en-US" sz="2400" dirty="0" smtClean="0"/>
              <a:t>Traffic stopping</a:t>
            </a:r>
          </a:p>
          <a:p>
            <a:r>
              <a:rPr lang="en-US" altLang="en-US" sz="2400" dirty="0" smtClean="0"/>
              <a:t>Power lines</a:t>
            </a:r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5" y="1371600"/>
            <a:ext cx="2905125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124200"/>
            <a:ext cx="38862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505200"/>
            <a:ext cx="3860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Edge</Template>
  <TotalTime>4928</TotalTime>
  <Words>782</Words>
  <Application>Microsoft Office PowerPoint</Application>
  <PresentationFormat>On-screen Show (4:3)</PresentationFormat>
  <Paragraphs>117</Paragraphs>
  <Slides>41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Calibri</vt:lpstr>
      <vt:lpstr>Garamond</vt:lpstr>
      <vt:lpstr>Wingdings</vt:lpstr>
      <vt:lpstr>Edge</vt:lpstr>
      <vt:lpstr>Intersections</vt:lpstr>
      <vt:lpstr>PowerPoint Presentation</vt:lpstr>
      <vt:lpstr>PowerPoint Presentation</vt:lpstr>
      <vt:lpstr>Chapter 7</vt:lpstr>
      <vt:lpstr>Chapter 7</vt:lpstr>
      <vt:lpstr>Who Goes First/Right of Way</vt:lpstr>
      <vt:lpstr>Chapter 7</vt:lpstr>
      <vt:lpstr>Chapter 7</vt:lpstr>
      <vt:lpstr>Chapter 7</vt:lpstr>
      <vt:lpstr>Chapter 7</vt:lpstr>
      <vt:lpstr>PowerPoint Presentation</vt:lpstr>
      <vt:lpstr>Yellow = Beginning of Red, NOT extension of Green!!! </vt:lpstr>
      <vt:lpstr>PowerPoint Presentation</vt:lpstr>
      <vt:lpstr>Chapter 7</vt:lpstr>
      <vt:lpstr>Chapter 7</vt:lpstr>
      <vt:lpstr>Chapter 7</vt:lpstr>
      <vt:lpstr>Chapter 7</vt:lpstr>
      <vt:lpstr>Chapter 7</vt:lpstr>
      <vt:lpstr>Searching Intersections</vt:lpstr>
      <vt:lpstr>PowerPoint Presentation</vt:lpstr>
      <vt:lpstr>PowerPoint Presentation</vt:lpstr>
      <vt:lpstr>Approaching Intersections</vt:lpstr>
      <vt:lpstr>Blocked View at Stop Sign</vt:lpstr>
      <vt:lpstr>Approaching Intersections</vt:lpstr>
      <vt:lpstr>Imagine having to deal with this everyday.</vt:lpstr>
      <vt:lpstr>Controlled Intersections with Signals</vt:lpstr>
      <vt:lpstr>Protected Left Turns</vt:lpstr>
      <vt:lpstr>Unprotected Left Turns</vt:lpstr>
      <vt:lpstr>Right turns on Red</vt:lpstr>
      <vt:lpstr>No Right Turn on Red</vt:lpstr>
      <vt:lpstr>Uncontrolled intersections</vt:lpstr>
      <vt:lpstr>Approaching Uncontrolled Intersections</vt:lpstr>
      <vt:lpstr>Approaching Uncontrolled Intersections</vt:lpstr>
      <vt:lpstr>Approaching Uncontrolled Intersections</vt:lpstr>
      <vt:lpstr>Controlled/Uncontrolled Intersection</vt:lpstr>
      <vt:lpstr>PowerPoint Presentation</vt:lpstr>
      <vt:lpstr>Who Goes First?</vt:lpstr>
      <vt:lpstr>Probably the world’s busiest intersection.</vt:lpstr>
      <vt:lpstr>13. Yield at four-way stops</vt:lpstr>
      <vt:lpstr>14. Yield at uncontrolled intersections to…</vt:lpstr>
      <vt:lpstr>Ch 7 Review it Questions:   Back of Notes Page</vt:lpstr>
    </vt:vector>
  </TitlesOfParts>
  <Company>CUSD 200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Intersections</dc:title>
  <dc:creator>CUSD 200</dc:creator>
  <cp:lastModifiedBy>Jamie Philips</cp:lastModifiedBy>
  <cp:revision>150</cp:revision>
  <dcterms:created xsi:type="dcterms:W3CDTF">2008-02-05T14:37:42Z</dcterms:created>
  <dcterms:modified xsi:type="dcterms:W3CDTF">2019-04-23T14:36:28Z</dcterms:modified>
</cp:coreProperties>
</file>