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9" r:id="rId1"/>
  </p:sldMasterIdLst>
  <p:notesMasterIdLst>
    <p:notesMasterId r:id="rId18"/>
  </p:notesMasterIdLst>
  <p:handoutMasterIdLst>
    <p:handoutMasterId r:id="rId19"/>
  </p:handoutMasterIdLst>
  <p:sldIdLst>
    <p:sldId id="290" r:id="rId2"/>
    <p:sldId id="310" r:id="rId3"/>
    <p:sldId id="315" r:id="rId4"/>
    <p:sldId id="304" r:id="rId5"/>
    <p:sldId id="317" r:id="rId6"/>
    <p:sldId id="320" r:id="rId7"/>
    <p:sldId id="300" r:id="rId8"/>
    <p:sldId id="312" r:id="rId9"/>
    <p:sldId id="316" r:id="rId10"/>
    <p:sldId id="321" r:id="rId11"/>
    <p:sldId id="322" r:id="rId12"/>
    <p:sldId id="306" r:id="rId13"/>
    <p:sldId id="286" r:id="rId14"/>
    <p:sldId id="284" r:id="rId15"/>
    <p:sldId id="288" r:id="rId16"/>
    <p:sldId id="32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13C"/>
    <a:srgbClr val="F5F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2" autoAdjust="0"/>
    <p:restoredTop sz="94660"/>
  </p:normalViewPr>
  <p:slideViewPr>
    <p:cSldViewPr>
      <p:cViewPr varScale="1">
        <p:scale>
          <a:sx n="80" d="100"/>
          <a:sy n="80" d="100"/>
        </p:scale>
        <p:origin x="11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71569DA0-83B7-421C-B5C1-ABC2C549B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3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4A70F180-1BEE-4D3A-8AE1-DE91486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92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59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84C076-251B-462C-B1E4-7DDE340FBBB8}" type="slidenum">
              <a:rPr lang="en-US" sz="1000" smtClean="0"/>
              <a:pPr/>
              <a:t>15</a:t>
            </a:fld>
            <a:endParaRPr lang="en-US" sz="10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88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7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39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70F180-1BEE-4D3A-8AE1-DE914860791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63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8921FF-2D54-4C68-9D21-EAB3A4C67500}" type="slidenum">
              <a:rPr lang="en-US" sz="1000" smtClean="0"/>
              <a:pPr/>
              <a:t>12</a:t>
            </a:fld>
            <a:endParaRPr lang="en-US" sz="10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9E0D52F-2FFB-44ED-9398-A095D8145D46}" type="slidenum">
              <a:rPr lang="en-US" sz="1000" smtClean="0"/>
              <a:pPr/>
              <a:t>13</a:t>
            </a:fld>
            <a:endParaRPr lang="en-US" sz="10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EE9F25-679D-4A25-8EE9-9F16015B60BF}" type="slidenum">
              <a:rPr lang="en-US" sz="1000" smtClean="0"/>
              <a:pPr/>
              <a:t>14</a:t>
            </a:fld>
            <a:endParaRPr lang="en-US" sz="10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384481E0-506C-4A79-B25D-7BF7F9C4A1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7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7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63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23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1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5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49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5A90F8BF-7D86-4899-AE09-11559AD211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95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75450AB9-14B3-43C6-A7BA-CA98B414D8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7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256CA855-BEA2-4FD1-8EF5-175643EB82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472C94EE-B9BF-4AF0-B7B4-DA4077895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3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0B6E715-BC1D-467F-A16D-F2D92486FE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1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1F1D6CE7-DB81-4B92-85BD-A2B85F7B81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5FF092-987C-48D3-84A4-979D4E288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7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8CDA971-997D-44E1-BE72-8BBEADE947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2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97C5194E-0798-451D-AEF2-BB9800FBA1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9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BC382148-DD87-44DC-AA21-FD42E4E366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4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808D1D-30C4-485F-B4D6-44545C8BA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5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  <p:sldLayoutId id="2147483933" r:id="rId14"/>
    <p:sldLayoutId id="2147483934" r:id="rId15"/>
    <p:sldLayoutId id="2147483935" r:id="rId16"/>
    <p:sldLayoutId id="21474839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vabpracticetestonline.com/" TargetMode="External"/><Relationship Id="rId2" Type="http://schemas.openxmlformats.org/officeDocument/2006/relationships/hyperlink" Target="https://www.officialasvab.com/applicants/prepare/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knetdupage.org/" TargetMode="External"/><Relationship Id="rId2" Type="http://schemas.openxmlformats.org/officeDocument/2006/relationships/hyperlink" Target="http://bit.ly/2JnBYwr" TargetMode="Externa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ivescan.com/virtua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form.jotform.com/202163660325043?fbclid=IwAR0Yn_IQ4-4AfVTCvpBXRZnV1aq5-Teh-5nzf3E8X4r8bXVizG_7vj_SeF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usreel.org/" TargetMode="External"/><Relationship Id="rId2" Type="http://schemas.openxmlformats.org/officeDocument/2006/relationships/hyperlink" Target="https://campustours.com/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izabeth.Barrera@Illinoi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gomezdelacasae@cod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89181" y="914401"/>
            <a:ext cx="5726019" cy="1600199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Senior Parent Night</a:t>
            </a:r>
            <a:br>
              <a:rPr lang="en-US" sz="4000" dirty="0" smtClean="0"/>
            </a:br>
            <a:r>
              <a:rPr lang="en-US" sz="4000" dirty="0" smtClean="0"/>
              <a:t>September 2020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66440" y="2743200"/>
            <a:ext cx="7363160" cy="28956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n-US" sz="2400" dirty="0" smtClean="0">
                <a:latin typeface="Script MT Bold" pitchFamily="66" charset="0"/>
              </a:rPr>
              <a:t>	</a:t>
            </a:r>
          </a:p>
          <a:p>
            <a:pPr>
              <a:defRPr/>
            </a:pPr>
            <a:r>
              <a:rPr lang="en-US" sz="6200" dirty="0" smtClean="0">
                <a:latin typeface="Adobe Caslon Pro Bold" panose="0205070206050A020403" pitchFamily="18" charset="0"/>
              </a:rPr>
              <a:t>Follow us on:</a:t>
            </a:r>
          </a:p>
          <a:p>
            <a:pPr>
              <a:defRPr/>
            </a:pPr>
            <a:r>
              <a:rPr lang="en-US" sz="6200" dirty="0" smtClean="0">
                <a:latin typeface="Adobe Caslon Pro Bold" panose="0205070206050A020403" pitchFamily="18" charset="0"/>
              </a:rPr>
              <a:t/>
            </a:r>
            <a:br>
              <a:rPr lang="en-US" sz="6200" dirty="0" smtClean="0">
                <a:latin typeface="Adobe Caslon Pro Bold" panose="0205070206050A020403" pitchFamily="18" charset="0"/>
              </a:rPr>
            </a:br>
            <a:r>
              <a:rPr lang="en-US" altLang="en-US" sz="6200" dirty="0">
                <a:latin typeface="Adobe Caslon Pro Bold" panose="0205070206050A020403" pitchFamily="18" charset="0"/>
              </a:rPr>
              <a:t>Facebook: @</a:t>
            </a:r>
            <a:r>
              <a:rPr lang="en-US" altLang="en-US" sz="6200" dirty="0" err="1">
                <a:latin typeface="Adobe Caslon Pro Bold" panose="0205070206050A020403" pitchFamily="18" charset="0"/>
              </a:rPr>
              <a:t>WeGoCounseling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dirty="0">
                <a:latin typeface="Adobe Caslon Pro Bold" panose="0205070206050A020403" pitchFamily="18" charset="0"/>
              </a:rPr>
              <a:t>Twitter: @</a:t>
            </a:r>
            <a:r>
              <a:rPr lang="en-US" altLang="en-US" sz="6200" dirty="0" err="1">
                <a:latin typeface="Adobe Caslon Pro Bold" panose="0205070206050A020403" pitchFamily="18" charset="0"/>
              </a:rPr>
              <a:t>WCCHS_StuServ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dirty="0">
                <a:latin typeface="Adobe Caslon Pro Bold" panose="0205070206050A020403" pitchFamily="18" charset="0"/>
              </a:rPr>
              <a:t>Snapchat: @</a:t>
            </a:r>
            <a:r>
              <a:rPr lang="en-US" altLang="en-US" sz="6200" dirty="0" err="1" smtClean="0">
                <a:latin typeface="Adobe Caslon Pro Bold" panose="0205070206050A020403" pitchFamily="18" charset="0"/>
              </a:rPr>
              <a:t>wegocounsel</a:t>
            </a:r>
            <a:endParaRPr lang="en-US" altLang="en-US" sz="6200" dirty="0" smtClean="0">
              <a:latin typeface="Adobe Caslon Pro Bold" panose="0205070206050A020403" pitchFamily="18" charset="0"/>
            </a:endParaRPr>
          </a:p>
          <a:p>
            <a:pPr>
              <a:defRPr/>
            </a:pPr>
            <a:r>
              <a:rPr lang="en-US" altLang="en-US" sz="6200" smtClean="0">
                <a:latin typeface="Adobe Caslon Pro Bold" panose="0205070206050A020403" pitchFamily="18" charset="0"/>
              </a:rPr>
              <a:t>INSTAGRAM:@WEGOCOUNSEL</a:t>
            </a:r>
            <a:endParaRPr lang="en-US" altLang="en-US" sz="6200" dirty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 smtClean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>
              <a:latin typeface="Adobe Caslon Pro Bold" panose="0205070206050A020403" pitchFamily="18" charset="0"/>
            </a:endParaRPr>
          </a:p>
          <a:p>
            <a:pPr eaLnBrk="1" hangingPunct="1"/>
            <a:endParaRPr lang="en-US" sz="6200" dirty="0" smtClean="0">
              <a:latin typeface="Adobe Caslon Pro Bold" panose="0205070206050A020403" pitchFamily="18" charset="0"/>
            </a:endParaRPr>
          </a:p>
          <a:p>
            <a:pPr eaLnBrk="1" hangingPunct="1"/>
            <a:r>
              <a:rPr lang="en-US" sz="6200" dirty="0" smtClean="0">
                <a:latin typeface="Adobe Caslon Pro Bold" panose="0205070206050A020403" pitchFamily="18" charset="0"/>
              </a:rPr>
              <a:t>Presented by the WCCHS Counseling Department</a:t>
            </a:r>
          </a:p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Military</a:t>
            </a:r>
            <a:endParaRPr lang="en-US" dirty="0"/>
          </a:p>
          <a:p>
            <a:r>
              <a:rPr lang="en-US" dirty="0"/>
              <a:t> Contact your local recruiter</a:t>
            </a:r>
          </a:p>
          <a:p>
            <a:r>
              <a:rPr lang="en-US" dirty="0"/>
              <a:t>	Prepare for the ASVAB  (</a:t>
            </a:r>
            <a:r>
              <a:rPr lang="en-US" u="sng" dirty="0">
                <a:hlinkClick r:id="rId2"/>
              </a:rPr>
              <a:t>https://www.officialasvab.com/applicants/prepare/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s-ES_tradnl" dirty="0"/>
              <a:t>ASVAB </a:t>
            </a:r>
            <a:r>
              <a:rPr lang="es-ES_tradnl" dirty="0" err="1"/>
              <a:t>practice</a:t>
            </a:r>
            <a:endParaRPr lang="en-US" dirty="0"/>
          </a:p>
          <a:p>
            <a:r>
              <a:rPr lang="es-ES_tradnl" u="sng" dirty="0">
                <a:hlinkClick r:id="rId3"/>
              </a:rPr>
              <a:t>https://asvabpracticetestonline.com/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4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Trades  </a:t>
            </a:r>
            <a:endParaRPr lang="en-US" dirty="0"/>
          </a:p>
          <a:p>
            <a:r>
              <a:rPr lang="en-US" b="1" dirty="0"/>
              <a:t>www.accreditedschoolsonline.org/vocationaltrade-school</a:t>
            </a:r>
            <a:endParaRPr lang="en-US" dirty="0"/>
          </a:p>
          <a:p>
            <a:r>
              <a:rPr lang="en-US" dirty="0"/>
              <a:t>	-post-secondary training</a:t>
            </a:r>
          </a:p>
          <a:p>
            <a:r>
              <a:rPr lang="en-US" dirty="0"/>
              <a:t>	Apprentice   (apprenticeship.gov)</a:t>
            </a:r>
          </a:p>
          <a:p>
            <a:r>
              <a:rPr lang="en-US" dirty="0"/>
              <a:t>Associated Builders and Contractors, Inc.  www. abc.org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Career….</a:t>
            </a:r>
            <a:r>
              <a:rPr lang="en-US" u="sng" dirty="0">
                <a:hlinkClick r:id="rId2"/>
              </a:rPr>
              <a:t> http://bit.ly/2JnBYwr</a:t>
            </a:r>
            <a:endParaRPr lang="en-US" dirty="0" smtClean="0"/>
          </a:p>
          <a:p>
            <a:r>
              <a:rPr lang="en-US" dirty="0" err="1" smtClean="0"/>
              <a:t>WorkNet</a:t>
            </a:r>
            <a:r>
              <a:rPr lang="en-US" dirty="0" smtClean="0"/>
              <a:t> DuPage     </a:t>
            </a:r>
            <a:r>
              <a:rPr lang="en-US" u="sng" dirty="0">
                <a:hlinkClick r:id="rId3"/>
              </a:rPr>
              <a:t>http://www.worknetdupage.org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34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Scholarship Search…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Where to look...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3810000" cy="4572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 smtClean="0"/>
              <a:t>Naviance</a:t>
            </a:r>
            <a:r>
              <a:rPr lang="en-US" dirty="0" smtClean="0"/>
              <a:t> 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 financial aid office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Parent’s Employer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Organizations, businesses, community group newsletters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Internet </a:t>
            </a:r>
            <a:r>
              <a:rPr lang="en-US" sz="1500" dirty="0" smtClean="0"/>
              <a:t>– fastweb.com cappex.com/scholarship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676400"/>
            <a:ext cx="3962400" cy="41148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 smtClean="0"/>
              <a:t>HigherEd</a:t>
            </a:r>
            <a:r>
              <a:rPr lang="en-US" dirty="0" smtClean="0"/>
              <a:t> Net by ISAC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CHS 94 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website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SENIOR NEWS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announcements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College/Career Center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scholarship drawer</a:t>
            </a:r>
          </a:p>
          <a:p>
            <a:pPr marL="868680" lvl="1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internet sites</a:t>
            </a:r>
          </a:p>
          <a:p>
            <a:pPr marL="548640" indent="-4114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Raise me -</a:t>
            </a:r>
            <a:r>
              <a:rPr lang="en-US" dirty="0" err="1" smtClean="0"/>
              <a:t>microscholarships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Types of scholarships...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76400"/>
            <a:ext cx="3810000" cy="4114800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Academic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Athletic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Specific career area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health field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agriculture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teaching</a:t>
            </a: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Community service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Leadership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Specific attribute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left handed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800" dirty="0" smtClean="0"/>
              <a:t>tall</a:t>
            </a:r>
            <a:endParaRPr lang="en-US" dirty="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National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State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Regional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Local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Civic Groups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Businesses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Colleges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Foundations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Words to the wise...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Apply for as many as possible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Be persistent - many local scholarships are not awarded until the spring - DON’T GIVE UP!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Don’t forget - several small scholarships can add up!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Make a scholarship file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Keep a copy of everything you send out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Pay close attention to deadlines and specific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Opens up Oct. 1</a:t>
            </a:r>
          </a:p>
          <a:p>
            <a:r>
              <a:rPr lang="en-US" dirty="0"/>
              <a:t>FAFSA presentation by Paul Daly </a:t>
            </a:r>
            <a:r>
              <a:rPr lang="en-US" dirty="0" smtClean="0"/>
              <a:t>on Sept. 16 at 7pm </a:t>
            </a:r>
            <a:endParaRPr lang="en-US" dirty="0" smtClean="0"/>
          </a:p>
          <a:p>
            <a:r>
              <a:rPr lang="en-US" sz="1200" smtClean="0"/>
              <a:t>	</a:t>
            </a:r>
            <a:r>
              <a:rPr lang="en-US" sz="1200" smtClean="0"/>
              <a:t>Zoom Meeting </a:t>
            </a:r>
            <a:r>
              <a:rPr lang="en-US" sz="1200" dirty="0" smtClean="0"/>
              <a:t>id   843 5496 0491</a:t>
            </a:r>
          </a:p>
          <a:p>
            <a:r>
              <a:rPr lang="en-US" sz="1200" dirty="0" smtClean="0"/>
              <a:t>	Passcode    544495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FAFSA workshop</a:t>
            </a:r>
            <a:r>
              <a:rPr lang="en-US" dirty="0"/>
              <a:t> </a:t>
            </a:r>
            <a:r>
              <a:rPr lang="en-US" dirty="0" smtClean="0"/>
              <a:t>done virtually this fall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Overview of the Counseling Dept.</a:t>
            </a:r>
          </a:p>
          <a:p>
            <a:r>
              <a:rPr lang="en-US" sz="2400" dirty="0" smtClean="0"/>
              <a:t> College Search</a:t>
            </a:r>
          </a:p>
          <a:p>
            <a:r>
              <a:rPr lang="en-US" sz="2400" dirty="0" smtClean="0"/>
              <a:t>Resources </a:t>
            </a:r>
            <a:endParaRPr lang="en-US" sz="2400" dirty="0"/>
          </a:p>
          <a:p>
            <a:r>
              <a:rPr lang="en-US" sz="2400" dirty="0"/>
              <a:t>Scholarships</a:t>
            </a:r>
          </a:p>
          <a:p>
            <a:r>
              <a:rPr lang="en-US" sz="2400" dirty="0" smtClean="0"/>
              <a:t>Financial Aid/ FAFSA resources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03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901702"/>
          </a:xfrm>
        </p:spPr>
        <p:txBody>
          <a:bodyPr/>
          <a:lstStyle/>
          <a:p>
            <a:r>
              <a:rPr lang="en-US" dirty="0" smtClean="0"/>
              <a:t>Counseling's virtual office</a:t>
            </a:r>
            <a:br>
              <a:rPr lang="en-US" dirty="0" smtClean="0"/>
            </a:b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514600"/>
            <a:ext cx="6345260" cy="3530600"/>
          </a:xfrm>
        </p:spPr>
        <p:txBody>
          <a:bodyPr/>
          <a:lstStyle/>
          <a:p>
            <a:r>
              <a:rPr lang="en-US" dirty="0" smtClean="0"/>
              <a:t>Visit </a:t>
            </a:r>
            <a:r>
              <a:rPr lang="en-US" smtClean="0"/>
              <a:t>our website</a:t>
            </a:r>
          </a:p>
          <a:p>
            <a:r>
              <a:rPr lang="en-US" dirty="0" err="1" smtClean="0"/>
              <a:t>Bitmoji</a:t>
            </a:r>
            <a:r>
              <a:rPr lang="en-US" dirty="0" smtClean="0"/>
              <a:t> classroom</a:t>
            </a:r>
          </a:p>
          <a:p>
            <a:r>
              <a:rPr lang="en-US" dirty="0" smtClean="0"/>
              <a:t>Senior Meetings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44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676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Senior meetings…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Follow-up from Junior meetings</a:t>
            </a:r>
          </a:p>
          <a:p>
            <a:r>
              <a:rPr lang="en-US" sz="2400" dirty="0" smtClean="0"/>
              <a:t>Review transcripts</a:t>
            </a:r>
          </a:p>
          <a:p>
            <a:r>
              <a:rPr lang="en-US" sz="2400" dirty="0" smtClean="0"/>
              <a:t>Resources available to them in our “Classroom”</a:t>
            </a:r>
          </a:p>
          <a:p>
            <a:r>
              <a:rPr lang="en-US" sz="2400" dirty="0" smtClean="0"/>
              <a:t>Access to planning sheets, comparison sheets, and other resources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95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Resources to help with the </a:t>
            </a:r>
            <a:br>
              <a:rPr lang="en-US" dirty="0" smtClean="0"/>
            </a:br>
            <a:r>
              <a:rPr lang="en-US" dirty="0" smtClean="0"/>
              <a:t>college search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62000" y="1752600"/>
            <a:ext cx="7696200" cy="4267200"/>
          </a:xfrm>
        </p:spPr>
        <p:txBody>
          <a:bodyPr>
            <a:normAutofit/>
          </a:bodyPr>
          <a:lstStyle/>
          <a:p>
            <a:pPr eaLnBrk="1" hangingPunct="1"/>
            <a:endParaRPr lang="en-US" sz="2400" dirty="0" smtClean="0"/>
          </a:p>
          <a:p>
            <a:r>
              <a:rPr lang="en-US" sz="1600" dirty="0" smtClean="0"/>
              <a:t>College Search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Naviance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Big Future (https</a:t>
            </a:r>
            <a:r>
              <a:rPr lang="en-US" sz="1600" dirty="0"/>
              <a:t>://</a:t>
            </a:r>
            <a:r>
              <a:rPr lang="en-US" sz="1600" dirty="0" smtClean="0"/>
              <a:t>bigfuture.collegeboard.org)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Virtual Tours/Visits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Strive Scan – </a:t>
            </a:r>
            <a:r>
              <a:rPr lang="en-US" sz="1600" dirty="0" smtClean="0">
                <a:hlinkClick r:id="rId3"/>
              </a:rPr>
              <a:t>www.strivescan.com/virtual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Chicago Area Regional Representatives (CARR) –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will be doing College lunch visits through Oct. 22 	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Use this link to sign up </a:t>
            </a:r>
            <a:r>
              <a:rPr lang="en-US" u="sng" dirty="0">
                <a:hlinkClick r:id="rId4"/>
              </a:rPr>
              <a:t>https://form.jotform.com/202163660325043</a:t>
            </a:r>
            <a:endParaRPr lang="en-US" dirty="0"/>
          </a:p>
          <a:p>
            <a:pPr marL="0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42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Visits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Campus Tours   </a:t>
            </a:r>
            <a:r>
              <a:rPr lang="en-US" u="sng" dirty="0">
                <a:hlinkClick r:id="rId2"/>
              </a:rPr>
              <a:t>https://campustours.com</a:t>
            </a:r>
            <a:r>
              <a:rPr lang="en-US" u="sng" dirty="0" smtClean="0">
                <a:hlinkClick r:id="rId2"/>
              </a:rPr>
              <a:t>/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Campus Reel  </a:t>
            </a:r>
            <a:r>
              <a:rPr lang="en-US" u="sng" dirty="0">
                <a:hlinkClick r:id="rId3"/>
              </a:rPr>
              <a:t>https://www.campusreel.org/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63246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Testing</a:t>
            </a:r>
            <a:br>
              <a:rPr lang="en-US" smtClean="0"/>
            </a:b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696200" cy="4953000"/>
          </a:xfrm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Many schools have become test optional for 2020-2021 </a:t>
            </a:r>
          </a:p>
          <a:p>
            <a:r>
              <a:rPr lang="en-US" dirty="0" smtClean="0"/>
              <a:t>The </a:t>
            </a:r>
            <a:r>
              <a:rPr lang="en-US" dirty="0"/>
              <a:t>State of Illinois is sponsoring an SAT test on Oct. 14</a:t>
            </a:r>
          </a:p>
          <a:p>
            <a:r>
              <a:rPr lang="en-US" dirty="0"/>
              <a:t>Send scores directly from Collegeboard.org </a:t>
            </a:r>
          </a:p>
          <a:p>
            <a:r>
              <a:rPr lang="en-US" dirty="0"/>
              <a:t> </a:t>
            </a:r>
            <a:r>
              <a:rPr lang="en-US" dirty="0" smtClean="0"/>
              <a:t>Test centers in Illinois are currently closed. Check directly with websites for more information. </a:t>
            </a:r>
          </a:p>
          <a:p>
            <a:pPr eaLnBrk="1" hangingPunct="1">
              <a:buFont typeface="Monotype Sorts" pitchFamily="2" charset="2"/>
              <a:buNone/>
            </a:pPr>
            <a:endParaRPr lang="en-US" dirty="0"/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			ACT (www.act.org)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			SAT (www.sat.collegeboard.org)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dirty="0" smtClean="0"/>
              <a:t>		</a:t>
            </a:r>
            <a:endParaRPr lang="en-US" sz="1400" dirty="0">
              <a:latin typeface="Times New Roman" panose="02020603050405020304" pitchFamily="18" charset="0"/>
            </a:endParaRPr>
          </a:p>
          <a:p>
            <a:pPr lvl="2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ISAC</a:t>
            </a:r>
            <a:br>
              <a:rPr lang="en-US" dirty="0" smtClean="0"/>
            </a:br>
            <a:r>
              <a:rPr lang="en-US" sz="3100" dirty="0" smtClean="0"/>
              <a:t>Illinois Student Assistance Commission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IIIIIIILLLL</a:t>
            </a:r>
            <a:endParaRPr lang="en-US" b="1" dirty="0"/>
          </a:p>
          <a:p>
            <a:pPr eaLnBrk="1" hangingPunct="1">
              <a:buNone/>
            </a:pPr>
            <a:r>
              <a:rPr lang="en-US" dirty="0" smtClean="0"/>
              <a:t>Elizabeth Barrera</a:t>
            </a:r>
          </a:p>
          <a:p>
            <a:pPr eaLnBrk="1" hangingPunct="1">
              <a:buNone/>
            </a:pPr>
            <a:endParaRPr lang="en-US" dirty="0"/>
          </a:p>
          <a:p>
            <a:pPr eaLnBrk="1" hangingPunct="1">
              <a:buNone/>
            </a:pPr>
            <a:r>
              <a:rPr lang="en-US" dirty="0" smtClean="0">
                <a:hlinkClick r:id="rId3"/>
              </a:rPr>
              <a:t>Elizabeth.Barrera@Illinois.gov</a:t>
            </a:r>
            <a:endParaRPr lang="en-US" dirty="0" smtClean="0"/>
          </a:p>
          <a:p>
            <a:pPr eaLnBrk="1" hangingPunct="1">
              <a:buNone/>
            </a:pPr>
            <a:endParaRPr lang="en-US" dirty="0"/>
          </a:p>
          <a:p>
            <a:pPr eaLnBrk="1" hangingPunct="1">
              <a:buNone/>
            </a:pPr>
            <a:r>
              <a:rPr lang="en-US" dirty="0" smtClean="0"/>
              <a:t>630-689-7759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of DuPage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Elizabeth Gomez De la Casa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gomezdelacasae@cod.edu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630-942-3146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https://www.cod.edu/visit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3989</TotalTime>
  <Words>301</Words>
  <Application>Microsoft Office PowerPoint</Application>
  <PresentationFormat>On-screen Show (4:3)</PresentationFormat>
  <Paragraphs>158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Adobe Caslon Pro Bold</vt:lpstr>
      <vt:lpstr>Arial</vt:lpstr>
      <vt:lpstr>Calibri</vt:lpstr>
      <vt:lpstr>Century Gothic</vt:lpstr>
      <vt:lpstr>Monotype Sorts</vt:lpstr>
      <vt:lpstr>Script MT Bold</vt:lpstr>
      <vt:lpstr>Times New Roman</vt:lpstr>
      <vt:lpstr>Wingdings 2</vt:lpstr>
      <vt:lpstr>Wingdings 3</vt:lpstr>
      <vt:lpstr>Ion Boardroom</vt:lpstr>
      <vt:lpstr>Senior Parent Night September 2020 </vt:lpstr>
      <vt:lpstr>Agenda</vt:lpstr>
      <vt:lpstr>Counseling's virtual office </vt:lpstr>
      <vt:lpstr>Senior meetings…</vt:lpstr>
      <vt:lpstr>Resources to help with the  college search </vt:lpstr>
      <vt:lpstr>College Visits</vt:lpstr>
      <vt:lpstr>Testing </vt:lpstr>
      <vt:lpstr>ISAC Illinois Student Assistance Commission</vt:lpstr>
      <vt:lpstr>College of DuPage</vt:lpstr>
      <vt:lpstr>Other options </vt:lpstr>
      <vt:lpstr>Other options</vt:lpstr>
      <vt:lpstr>The Scholarship Search…  </vt:lpstr>
      <vt:lpstr>Where to look...</vt:lpstr>
      <vt:lpstr>Types of scholarships...</vt:lpstr>
      <vt:lpstr>Words to the wise...</vt:lpstr>
      <vt:lpstr>Financial Aid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College</dc:title>
  <dc:creator>Jeff Rau</dc:creator>
  <cp:lastModifiedBy>Barbara Brennan</cp:lastModifiedBy>
  <cp:revision>133</cp:revision>
  <cp:lastPrinted>2015-09-11T16:05:09Z</cp:lastPrinted>
  <dcterms:created xsi:type="dcterms:W3CDTF">1997-06-15T03:43:06Z</dcterms:created>
  <dcterms:modified xsi:type="dcterms:W3CDTF">2020-09-11T15:24:35Z</dcterms:modified>
</cp:coreProperties>
</file>